
<file path=[Content_Types].xml><?xml version="1.0" encoding="utf-8"?>
<Types xmlns="http://schemas.openxmlformats.org/package/2006/content-types">
  <Default Extension="gif" ContentType="video/unknown"/>
  <Default Extension="jfif"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media/image13.gif" ContentType="image/gif"/>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 id="2147483696" r:id="rId2"/>
  </p:sldMasterIdLst>
  <p:notesMasterIdLst>
    <p:notesMasterId r:id="rId86"/>
  </p:notesMasterIdLst>
  <p:sldIdLst>
    <p:sldId id="256" r:id="rId3"/>
    <p:sldId id="424" r:id="rId4"/>
    <p:sldId id="427" r:id="rId5"/>
    <p:sldId id="428" r:id="rId6"/>
    <p:sldId id="429" r:id="rId7"/>
    <p:sldId id="474" r:id="rId8"/>
    <p:sldId id="475" r:id="rId9"/>
    <p:sldId id="486" r:id="rId10"/>
    <p:sldId id="430" r:id="rId11"/>
    <p:sldId id="431" r:id="rId12"/>
    <p:sldId id="432" r:id="rId13"/>
    <p:sldId id="433" r:id="rId14"/>
    <p:sldId id="476" r:id="rId15"/>
    <p:sldId id="434" r:id="rId16"/>
    <p:sldId id="485" r:id="rId17"/>
    <p:sldId id="435" r:id="rId18"/>
    <p:sldId id="461" r:id="rId19"/>
    <p:sldId id="436" r:id="rId20"/>
    <p:sldId id="437" r:id="rId21"/>
    <p:sldId id="438" r:id="rId22"/>
    <p:sldId id="439" r:id="rId23"/>
    <p:sldId id="440" r:id="rId24"/>
    <p:sldId id="441" r:id="rId25"/>
    <p:sldId id="442" r:id="rId26"/>
    <p:sldId id="443" r:id="rId27"/>
    <p:sldId id="444" r:id="rId28"/>
    <p:sldId id="445" r:id="rId29"/>
    <p:sldId id="446" r:id="rId30"/>
    <p:sldId id="447" r:id="rId31"/>
    <p:sldId id="448" r:id="rId32"/>
    <p:sldId id="449" r:id="rId33"/>
    <p:sldId id="450" r:id="rId34"/>
    <p:sldId id="451" r:id="rId35"/>
    <p:sldId id="452" r:id="rId36"/>
    <p:sldId id="453" r:id="rId37"/>
    <p:sldId id="454" r:id="rId38"/>
    <p:sldId id="455" r:id="rId39"/>
    <p:sldId id="456" r:id="rId40"/>
    <p:sldId id="494" r:id="rId41"/>
    <p:sldId id="487" r:id="rId42"/>
    <p:sldId id="488" r:id="rId43"/>
    <p:sldId id="489" r:id="rId44"/>
    <p:sldId id="490" r:id="rId45"/>
    <p:sldId id="491" r:id="rId46"/>
    <p:sldId id="492" r:id="rId47"/>
    <p:sldId id="493" r:id="rId48"/>
    <p:sldId id="501" r:id="rId49"/>
    <p:sldId id="495" r:id="rId50"/>
    <p:sldId id="496" r:id="rId51"/>
    <p:sldId id="497" r:id="rId52"/>
    <p:sldId id="498" r:id="rId53"/>
    <p:sldId id="499" r:id="rId54"/>
    <p:sldId id="500" r:id="rId55"/>
    <p:sldId id="502" r:id="rId56"/>
    <p:sldId id="503" r:id="rId57"/>
    <p:sldId id="504" r:id="rId58"/>
    <p:sldId id="505" r:id="rId59"/>
    <p:sldId id="506" r:id="rId60"/>
    <p:sldId id="457" r:id="rId61"/>
    <p:sldId id="458" r:id="rId62"/>
    <p:sldId id="459" r:id="rId63"/>
    <p:sldId id="460" r:id="rId64"/>
    <p:sldId id="462" r:id="rId65"/>
    <p:sldId id="463" r:id="rId66"/>
    <p:sldId id="464" r:id="rId67"/>
    <p:sldId id="465" r:id="rId68"/>
    <p:sldId id="466" r:id="rId69"/>
    <p:sldId id="467" r:id="rId70"/>
    <p:sldId id="468" r:id="rId71"/>
    <p:sldId id="469" r:id="rId72"/>
    <p:sldId id="470" r:id="rId73"/>
    <p:sldId id="471" r:id="rId74"/>
    <p:sldId id="472" r:id="rId75"/>
    <p:sldId id="473" r:id="rId76"/>
    <p:sldId id="477" r:id="rId77"/>
    <p:sldId id="478" r:id="rId78"/>
    <p:sldId id="479" r:id="rId79"/>
    <p:sldId id="480" r:id="rId80"/>
    <p:sldId id="481" r:id="rId81"/>
    <p:sldId id="482" r:id="rId82"/>
    <p:sldId id="483" r:id="rId83"/>
    <p:sldId id="484" r:id="rId84"/>
    <p:sldId id="422"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7A57"/>
    <a:srgbClr val="28AAE1"/>
    <a:srgbClr val="FFFFFF"/>
    <a:srgbClr val="C9C9C9"/>
    <a:srgbClr val="000000"/>
    <a:srgbClr val="FFAE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8390" autoAdjust="0"/>
  </p:normalViewPr>
  <p:slideViewPr>
    <p:cSldViewPr snapToGrid="0">
      <p:cViewPr varScale="1">
        <p:scale>
          <a:sx n="98" d="100"/>
          <a:sy n="98" d="100"/>
        </p:scale>
        <p:origin x="11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tableStyles" Target="tableStyle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viewProps" Target="viewProps.xml"/><Relationship Id="rId9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tyus Pratye" userId="f0c8c8047c8e3c59" providerId="LiveId" clId="{2BB6AD67-E05E-4B72-AFBA-C40474D1A8CD}"/>
    <pc:docChg chg="custSel addSld modSld sldOrd">
      <pc:chgData name="Pratyus Pratye" userId="f0c8c8047c8e3c59" providerId="LiveId" clId="{2BB6AD67-E05E-4B72-AFBA-C40474D1A8CD}" dt="2021-09-25T10:02:45.995" v="123" actId="14100"/>
      <pc:docMkLst>
        <pc:docMk/>
      </pc:docMkLst>
      <pc:sldChg chg="addSp modSp new mod">
        <pc:chgData name="Pratyus Pratye" userId="f0c8c8047c8e3c59" providerId="LiveId" clId="{2BB6AD67-E05E-4B72-AFBA-C40474D1A8CD}" dt="2021-09-25T09:58:54.694" v="92" actId="14734"/>
        <pc:sldMkLst>
          <pc:docMk/>
          <pc:sldMk cId="1913872066" sldId="487"/>
        </pc:sldMkLst>
        <pc:graphicFrameChg chg="add mod modGraphic">
          <ac:chgData name="Pratyus Pratye" userId="f0c8c8047c8e3c59" providerId="LiveId" clId="{2BB6AD67-E05E-4B72-AFBA-C40474D1A8CD}" dt="2021-09-25T09:58:54.694" v="92" actId="14734"/>
          <ac:graphicFrameMkLst>
            <pc:docMk/>
            <pc:sldMk cId="1913872066" sldId="487"/>
            <ac:graphicFrameMk id="3" creationId="{21B02C57-43A0-4040-9FB2-3F831CA29E6F}"/>
          </ac:graphicFrameMkLst>
        </pc:graphicFrameChg>
      </pc:sldChg>
      <pc:sldChg chg="addSp modSp new mod">
        <pc:chgData name="Pratyus Pratye" userId="f0c8c8047c8e3c59" providerId="LiveId" clId="{2BB6AD67-E05E-4B72-AFBA-C40474D1A8CD}" dt="2021-09-25T09:59:06.677" v="93" actId="14100"/>
        <pc:sldMkLst>
          <pc:docMk/>
          <pc:sldMk cId="4067204521" sldId="488"/>
        </pc:sldMkLst>
        <pc:graphicFrameChg chg="add mod modGraphic">
          <ac:chgData name="Pratyus Pratye" userId="f0c8c8047c8e3c59" providerId="LiveId" clId="{2BB6AD67-E05E-4B72-AFBA-C40474D1A8CD}" dt="2021-09-25T09:59:06.677" v="93" actId="14100"/>
          <ac:graphicFrameMkLst>
            <pc:docMk/>
            <pc:sldMk cId="4067204521" sldId="488"/>
            <ac:graphicFrameMk id="3" creationId="{FFE9F260-5D48-46DD-A391-CDB3836DDE9A}"/>
          </ac:graphicFrameMkLst>
        </pc:graphicFrameChg>
      </pc:sldChg>
      <pc:sldChg chg="addSp modSp new mod">
        <pc:chgData name="Pratyus Pratye" userId="f0c8c8047c8e3c59" providerId="LiveId" clId="{2BB6AD67-E05E-4B72-AFBA-C40474D1A8CD}" dt="2021-09-25T09:59:36.345" v="96" actId="14734"/>
        <pc:sldMkLst>
          <pc:docMk/>
          <pc:sldMk cId="645615248" sldId="489"/>
        </pc:sldMkLst>
        <pc:graphicFrameChg chg="add mod modGraphic">
          <ac:chgData name="Pratyus Pratye" userId="f0c8c8047c8e3c59" providerId="LiveId" clId="{2BB6AD67-E05E-4B72-AFBA-C40474D1A8CD}" dt="2021-09-25T09:59:36.345" v="96" actId="14734"/>
          <ac:graphicFrameMkLst>
            <pc:docMk/>
            <pc:sldMk cId="645615248" sldId="489"/>
            <ac:graphicFrameMk id="3" creationId="{C381C836-C45F-47D5-A1DD-88FAB2632E2C}"/>
          </ac:graphicFrameMkLst>
        </pc:graphicFrameChg>
      </pc:sldChg>
      <pc:sldChg chg="addSp modSp new mod">
        <pc:chgData name="Pratyus Pratye" userId="f0c8c8047c8e3c59" providerId="LiveId" clId="{2BB6AD67-E05E-4B72-AFBA-C40474D1A8CD}" dt="2021-09-25T09:59:50.625" v="98" actId="14100"/>
        <pc:sldMkLst>
          <pc:docMk/>
          <pc:sldMk cId="3672696790" sldId="490"/>
        </pc:sldMkLst>
        <pc:graphicFrameChg chg="add mod modGraphic">
          <ac:chgData name="Pratyus Pratye" userId="f0c8c8047c8e3c59" providerId="LiveId" clId="{2BB6AD67-E05E-4B72-AFBA-C40474D1A8CD}" dt="2021-09-25T09:59:50.625" v="98" actId="14100"/>
          <ac:graphicFrameMkLst>
            <pc:docMk/>
            <pc:sldMk cId="3672696790" sldId="490"/>
            <ac:graphicFrameMk id="3" creationId="{EBDF94AD-EF0D-42CF-8A4E-1CB86A83AFBB}"/>
          </ac:graphicFrameMkLst>
        </pc:graphicFrameChg>
      </pc:sldChg>
      <pc:sldChg chg="addSp modSp new mod">
        <pc:chgData name="Pratyus Pratye" userId="f0c8c8047c8e3c59" providerId="LiveId" clId="{2BB6AD67-E05E-4B72-AFBA-C40474D1A8CD}" dt="2021-09-25T09:59:57.185" v="99" actId="14100"/>
        <pc:sldMkLst>
          <pc:docMk/>
          <pc:sldMk cId="503561717" sldId="491"/>
        </pc:sldMkLst>
        <pc:graphicFrameChg chg="add mod modGraphic">
          <ac:chgData name="Pratyus Pratye" userId="f0c8c8047c8e3c59" providerId="LiveId" clId="{2BB6AD67-E05E-4B72-AFBA-C40474D1A8CD}" dt="2021-09-25T09:59:57.185" v="99" actId="14100"/>
          <ac:graphicFrameMkLst>
            <pc:docMk/>
            <pc:sldMk cId="503561717" sldId="491"/>
            <ac:graphicFrameMk id="3" creationId="{93284BCE-E649-407C-A44C-233A309DDB79}"/>
          </ac:graphicFrameMkLst>
        </pc:graphicFrameChg>
      </pc:sldChg>
      <pc:sldChg chg="addSp modSp new mod">
        <pc:chgData name="Pratyus Pratye" userId="f0c8c8047c8e3c59" providerId="LiveId" clId="{2BB6AD67-E05E-4B72-AFBA-C40474D1A8CD}" dt="2021-09-25T10:00:03.240" v="100" actId="14100"/>
        <pc:sldMkLst>
          <pc:docMk/>
          <pc:sldMk cId="2462705899" sldId="492"/>
        </pc:sldMkLst>
        <pc:graphicFrameChg chg="add mod modGraphic">
          <ac:chgData name="Pratyus Pratye" userId="f0c8c8047c8e3c59" providerId="LiveId" clId="{2BB6AD67-E05E-4B72-AFBA-C40474D1A8CD}" dt="2021-09-25T10:00:03.240" v="100" actId="14100"/>
          <ac:graphicFrameMkLst>
            <pc:docMk/>
            <pc:sldMk cId="2462705899" sldId="492"/>
            <ac:graphicFrameMk id="3" creationId="{72A08736-872F-4495-92EC-8EEC2450664A}"/>
          </ac:graphicFrameMkLst>
        </pc:graphicFrameChg>
      </pc:sldChg>
      <pc:sldChg chg="addSp modSp new mod">
        <pc:chgData name="Pratyus Pratye" userId="f0c8c8047c8e3c59" providerId="LiveId" clId="{2BB6AD67-E05E-4B72-AFBA-C40474D1A8CD}" dt="2021-09-25T10:00:09.408" v="101" actId="14100"/>
        <pc:sldMkLst>
          <pc:docMk/>
          <pc:sldMk cId="988948276" sldId="493"/>
        </pc:sldMkLst>
        <pc:graphicFrameChg chg="add mod modGraphic">
          <ac:chgData name="Pratyus Pratye" userId="f0c8c8047c8e3c59" providerId="LiveId" clId="{2BB6AD67-E05E-4B72-AFBA-C40474D1A8CD}" dt="2021-09-25T10:00:09.408" v="101" actId="14100"/>
          <ac:graphicFrameMkLst>
            <pc:docMk/>
            <pc:sldMk cId="988948276" sldId="493"/>
            <ac:graphicFrameMk id="3" creationId="{06F8EF80-2114-4F35-BFAA-EECCC5000855}"/>
          </ac:graphicFrameMkLst>
        </pc:graphicFrameChg>
      </pc:sldChg>
      <pc:sldChg chg="addSp delSp modSp new mod ord">
        <pc:chgData name="Pratyus Pratye" userId="f0c8c8047c8e3c59" providerId="LiveId" clId="{2BB6AD67-E05E-4B72-AFBA-C40474D1A8CD}" dt="2021-09-25T09:53:56.218" v="70" actId="207"/>
        <pc:sldMkLst>
          <pc:docMk/>
          <pc:sldMk cId="3315001235" sldId="494"/>
        </pc:sldMkLst>
        <pc:spChg chg="del">
          <ac:chgData name="Pratyus Pratye" userId="f0c8c8047c8e3c59" providerId="LiveId" clId="{2BB6AD67-E05E-4B72-AFBA-C40474D1A8CD}" dt="2021-09-25T09:44:51.660" v="8" actId="478"/>
          <ac:spMkLst>
            <pc:docMk/>
            <pc:sldMk cId="3315001235" sldId="494"/>
            <ac:spMk id="2" creationId="{D4E09DE4-8650-47DD-9661-4045ED14A917}"/>
          </ac:spMkLst>
        </pc:spChg>
        <pc:graphicFrameChg chg="add mod modGraphic">
          <ac:chgData name="Pratyus Pratye" userId="f0c8c8047c8e3c59" providerId="LiveId" clId="{2BB6AD67-E05E-4B72-AFBA-C40474D1A8CD}" dt="2021-09-25T09:53:56.218" v="70" actId="207"/>
          <ac:graphicFrameMkLst>
            <pc:docMk/>
            <pc:sldMk cId="3315001235" sldId="494"/>
            <ac:graphicFrameMk id="3" creationId="{40827688-1C5A-44DD-A75E-9CE95D2F9DB8}"/>
          </ac:graphicFrameMkLst>
        </pc:graphicFrameChg>
      </pc:sldChg>
      <pc:sldChg chg="addSp modSp new mod">
        <pc:chgData name="Pratyus Pratye" userId="f0c8c8047c8e3c59" providerId="LiveId" clId="{2BB6AD67-E05E-4B72-AFBA-C40474D1A8CD}" dt="2021-09-25T10:00:27.021" v="104" actId="14100"/>
        <pc:sldMkLst>
          <pc:docMk/>
          <pc:sldMk cId="3854694067" sldId="495"/>
        </pc:sldMkLst>
        <pc:graphicFrameChg chg="add mod modGraphic">
          <ac:chgData name="Pratyus Pratye" userId="f0c8c8047c8e3c59" providerId="LiveId" clId="{2BB6AD67-E05E-4B72-AFBA-C40474D1A8CD}" dt="2021-09-25T10:00:27.021" v="104" actId="14100"/>
          <ac:graphicFrameMkLst>
            <pc:docMk/>
            <pc:sldMk cId="3854694067" sldId="495"/>
            <ac:graphicFrameMk id="3" creationId="{7788E58A-CB3A-41BF-999E-19758DA20FE1}"/>
          </ac:graphicFrameMkLst>
        </pc:graphicFrameChg>
      </pc:sldChg>
      <pc:sldChg chg="addSp modSp new mod">
        <pc:chgData name="Pratyus Pratye" userId="f0c8c8047c8e3c59" providerId="LiveId" clId="{2BB6AD67-E05E-4B72-AFBA-C40474D1A8CD}" dt="2021-09-25T10:00:37.974" v="106" actId="14100"/>
        <pc:sldMkLst>
          <pc:docMk/>
          <pc:sldMk cId="3474997933" sldId="496"/>
        </pc:sldMkLst>
        <pc:graphicFrameChg chg="add mod modGraphic">
          <ac:chgData name="Pratyus Pratye" userId="f0c8c8047c8e3c59" providerId="LiveId" clId="{2BB6AD67-E05E-4B72-AFBA-C40474D1A8CD}" dt="2021-09-25T10:00:37.974" v="106" actId="14100"/>
          <ac:graphicFrameMkLst>
            <pc:docMk/>
            <pc:sldMk cId="3474997933" sldId="496"/>
            <ac:graphicFrameMk id="3" creationId="{9C836704-E5DC-4AB5-994D-B0EFD3D27968}"/>
          </ac:graphicFrameMkLst>
        </pc:graphicFrameChg>
      </pc:sldChg>
      <pc:sldChg chg="addSp modSp new mod">
        <pc:chgData name="Pratyus Pratye" userId="f0c8c8047c8e3c59" providerId="LiveId" clId="{2BB6AD67-E05E-4B72-AFBA-C40474D1A8CD}" dt="2021-09-25T10:00:53.128" v="109" actId="14100"/>
        <pc:sldMkLst>
          <pc:docMk/>
          <pc:sldMk cId="3668922467" sldId="497"/>
        </pc:sldMkLst>
        <pc:graphicFrameChg chg="add mod modGraphic">
          <ac:chgData name="Pratyus Pratye" userId="f0c8c8047c8e3c59" providerId="LiveId" clId="{2BB6AD67-E05E-4B72-AFBA-C40474D1A8CD}" dt="2021-09-25T10:00:53.128" v="109" actId="14100"/>
          <ac:graphicFrameMkLst>
            <pc:docMk/>
            <pc:sldMk cId="3668922467" sldId="497"/>
            <ac:graphicFrameMk id="3" creationId="{7BC864B0-13A9-4639-8A06-EFD4DD3AB105}"/>
          </ac:graphicFrameMkLst>
        </pc:graphicFrameChg>
      </pc:sldChg>
      <pc:sldChg chg="addSp modSp new mod">
        <pc:chgData name="Pratyus Pratye" userId="f0c8c8047c8e3c59" providerId="LiveId" clId="{2BB6AD67-E05E-4B72-AFBA-C40474D1A8CD}" dt="2021-09-25T10:01:30.498" v="111" actId="14734"/>
        <pc:sldMkLst>
          <pc:docMk/>
          <pc:sldMk cId="903678742" sldId="498"/>
        </pc:sldMkLst>
        <pc:graphicFrameChg chg="add mod modGraphic">
          <ac:chgData name="Pratyus Pratye" userId="f0c8c8047c8e3c59" providerId="LiveId" clId="{2BB6AD67-E05E-4B72-AFBA-C40474D1A8CD}" dt="2021-09-25T10:01:30.498" v="111" actId="14734"/>
          <ac:graphicFrameMkLst>
            <pc:docMk/>
            <pc:sldMk cId="903678742" sldId="498"/>
            <ac:graphicFrameMk id="3" creationId="{A2277055-44AD-459F-A55C-806DD310EF43}"/>
          </ac:graphicFrameMkLst>
        </pc:graphicFrameChg>
      </pc:sldChg>
      <pc:sldChg chg="addSp modSp new mod">
        <pc:chgData name="Pratyus Pratye" userId="f0c8c8047c8e3c59" providerId="LiveId" clId="{2BB6AD67-E05E-4B72-AFBA-C40474D1A8CD}" dt="2021-09-25T10:01:39.556" v="113" actId="14100"/>
        <pc:sldMkLst>
          <pc:docMk/>
          <pc:sldMk cId="1086778133" sldId="499"/>
        </pc:sldMkLst>
        <pc:graphicFrameChg chg="add mod modGraphic">
          <ac:chgData name="Pratyus Pratye" userId="f0c8c8047c8e3c59" providerId="LiveId" clId="{2BB6AD67-E05E-4B72-AFBA-C40474D1A8CD}" dt="2021-09-25T10:01:39.556" v="113" actId="14100"/>
          <ac:graphicFrameMkLst>
            <pc:docMk/>
            <pc:sldMk cId="1086778133" sldId="499"/>
            <ac:graphicFrameMk id="3" creationId="{1489B0D3-E922-44F4-AB56-EBD4B28E3DA3}"/>
          </ac:graphicFrameMkLst>
        </pc:graphicFrameChg>
      </pc:sldChg>
      <pc:sldChg chg="addSp modSp new mod">
        <pc:chgData name="Pratyus Pratye" userId="f0c8c8047c8e3c59" providerId="LiveId" clId="{2BB6AD67-E05E-4B72-AFBA-C40474D1A8CD}" dt="2021-09-25T10:01:48.846" v="115" actId="14100"/>
        <pc:sldMkLst>
          <pc:docMk/>
          <pc:sldMk cId="484925018" sldId="500"/>
        </pc:sldMkLst>
        <pc:graphicFrameChg chg="add mod modGraphic">
          <ac:chgData name="Pratyus Pratye" userId="f0c8c8047c8e3c59" providerId="LiveId" clId="{2BB6AD67-E05E-4B72-AFBA-C40474D1A8CD}" dt="2021-09-25T10:01:48.846" v="115" actId="14100"/>
          <ac:graphicFrameMkLst>
            <pc:docMk/>
            <pc:sldMk cId="484925018" sldId="500"/>
            <ac:graphicFrameMk id="3" creationId="{E5F58ED0-A033-412B-B5ED-5D5A7BE29A57}"/>
          </ac:graphicFrameMkLst>
        </pc:graphicFrameChg>
      </pc:sldChg>
      <pc:sldChg chg="addSp modSp new mod ord">
        <pc:chgData name="Pratyus Pratye" userId="f0c8c8047c8e3c59" providerId="LiveId" clId="{2BB6AD67-E05E-4B72-AFBA-C40474D1A8CD}" dt="2021-09-25T10:00:15.768" v="102" actId="14100"/>
        <pc:sldMkLst>
          <pc:docMk/>
          <pc:sldMk cId="191356674" sldId="501"/>
        </pc:sldMkLst>
        <pc:graphicFrameChg chg="add mod modGraphic">
          <ac:chgData name="Pratyus Pratye" userId="f0c8c8047c8e3c59" providerId="LiveId" clId="{2BB6AD67-E05E-4B72-AFBA-C40474D1A8CD}" dt="2021-09-25T10:00:15.768" v="102" actId="14100"/>
          <ac:graphicFrameMkLst>
            <pc:docMk/>
            <pc:sldMk cId="191356674" sldId="501"/>
            <ac:graphicFrameMk id="3" creationId="{7647E63A-C9E4-48B6-A31D-A032D04AFEDA}"/>
          </ac:graphicFrameMkLst>
        </pc:graphicFrameChg>
      </pc:sldChg>
      <pc:sldChg chg="addSp modSp new mod">
        <pc:chgData name="Pratyus Pratye" userId="f0c8c8047c8e3c59" providerId="LiveId" clId="{2BB6AD67-E05E-4B72-AFBA-C40474D1A8CD}" dt="2021-09-25T10:02:11.197" v="117" actId="14100"/>
        <pc:sldMkLst>
          <pc:docMk/>
          <pc:sldMk cId="2801115318" sldId="502"/>
        </pc:sldMkLst>
        <pc:graphicFrameChg chg="add mod modGraphic">
          <ac:chgData name="Pratyus Pratye" userId="f0c8c8047c8e3c59" providerId="LiveId" clId="{2BB6AD67-E05E-4B72-AFBA-C40474D1A8CD}" dt="2021-09-25T10:02:11.197" v="117" actId="14100"/>
          <ac:graphicFrameMkLst>
            <pc:docMk/>
            <pc:sldMk cId="2801115318" sldId="502"/>
            <ac:graphicFrameMk id="3" creationId="{63D1701B-B2C0-409A-A800-0E4F7B44E062}"/>
          </ac:graphicFrameMkLst>
        </pc:graphicFrameChg>
        <pc:picChg chg="add mod">
          <ac:chgData name="Pratyus Pratye" userId="f0c8c8047c8e3c59" providerId="LiveId" clId="{2BB6AD67-E05E-4B72-AFBA-C40474D1A8CD}" dt="2021-09-25T09:51:53.177" v="59" actId="1076"/>
          <ac:picMkLst>
            <pc:docMk/>
            <pc:sldMk cId="2801115318" sldId="502"/>
            <ac:picMk id="16385" creationId="{6E26D719-9B35-4375-A229-12245EF6C890}"/>
          </ac:picMkLst>
        </pc:picChg>
        <pc:picChg chg="add mod">
          <ac:chgData name="Pratyus Pratye" userId="f0c8c8047c8e3c59" providerId="LiveId" clId="{2BB6AD67-E05E-4B72-AFBA-C40474D1A8CD}" dt="2021-09-25T09:51:53.177" v="59" actId="1076"/>
          <ac:picMkLst>
            <pc:docMk/>
            <pc:sldMk cId="2801115318" sldId="502"/>
            <ac:picMk id="16386" creationId="{04044F27-205F-4A52-8042-3E170926CC24}"/>
          </ac:picMkLst>
        </pc:picChg>
      </pc:sldChg>
      <pc:sldChg chg="addSp modSp new mod">
        <pc:chgData name="Pratyus Pratye" userId="f0c8c8047c8e3c59" providerId="LiveId" clId="{2BB6AD67-E05E-4B72-AFBA-C40474D1A8CD}" dt="2021-09-25T10:02:21.940" v="119" actId="14100"/>
        <pc:sldMkLst>
          <pc:docMk/>
          <pc:sldMk cId="1609437161" sldId="503"/>
        </pc:sldMkLst>
        <pc:graphicFrameChg chg="add mod modGraphic">
          <ac:chgData name="Pratyus Pratye" userId="f0c8c8047c8e3c59" providerId="LiveId" clId="{2BB6AD67-E05E-4B72-AFBA-C40474D1A8CD}" dt="2021-09-25T10:02:21.940" v="119" actId="14100"/>
          <ac:graphicFrameMkLst>
            <pc:docMk/>
            <pc:sldMk cId="1609437161" sldId="503"/>
            <ac:graphicFrameMk id="3" creationId="{0D8B489C-ED23-4AE8-99B5-CDB25F66F9E6}"/>
          </ac:graphicFrameMkLst>
        </pc:graphicFrameChg>
      </pc:sldChg>
      <pc:sldChg chg="addSp modSp new mod">
        <pc:chgData name="Pratyus Pratye" userId="f0c8c8047c8e3c59" providerId="LiveId" clId="{2BB6AD67-E05E-4B72-AFBA-C40474D1A8CD}" dt="2021-09-25T10:02:31.515" v="121" actId="14100"/>
        <pc:sldMkLst>
          <pc:docMk/>
          <pc:sldMk cId="3222979921" sldId="504"/>
        </pc:sldMkLst>
        <pc:graphicFrameChg chg="add mod modGraphic">
          <ac:chgData name="Pratyus Pratye" userId="f0c8c8047c8e3c59" providerId="LiveId" clId="{2BB6AD67-E05E-4B72-AFBA-C40474D1A8CD}" dt="2021-09-25T10:02:31.515" v="121" actId="14100"/>
          <ac:graphicFrameMkLst>
            <pc:docMk/>
            <pc:sldMk cId="3222979921" sldId="504"/>
            <ac:graphicFrameMk id="3" creationId="{682ED569-98BE-4FD9-8715-922527C00F14}"/>
          </ac:graphicFrameMkLst>
        </pc:graphicFrameChg>
      </pc:sldChg>
      <pc:sldChg chg="addSp modSp new mod">
        <pc:chgData name="Pratyus Pratye" userId="f0c8c8047c8e3c59" providerId="LiveId" clId="{2BB6AD67-E05E-4B72-AFBA-C40474D1A8CD}" dt="2021-09-25T10:02:45.995" v="123" actId="14100"/>
        <pc:sldMkLst>
          <pc:docMk/>
          <pc:sldMk cId="2046737536" sldId="505"/>
        </pc:sldMkLst>
        <pc:graphicFrameChg chg="add mod modGraphic">
          <ac:chgData name="Pratyus Pratye" userId="f0c8c8047c8e3c59" providerId="LiveId" clId="{2BB6AD67-E05E-4B72-AFBA-C40474D1A8CD}" dt="2021-09-25T10:02:45.995" v="123" actId="14100"/>
          <ac:graphicFrameMkLst>
            <pc:docMk/>
            <pc:sldMk cId="2046737536" sldId="505"/>
            <ac:graphicFrameMk id="3" creationId="{B7584C34-A842-4F57-9FB8-5ED293821B22}"/>
          </ac:graphicFrameMkLst>
        </pc:graphicFrameChg>
      </pc:sldChg>
      <pc:sldChg chg="addSp modSp new mod">
        <pc:chgData name="Pratyus Pratye" userId="f0c8c8047c8e3c59" providerId="LiveId" clId="{2BB6AD67-E05E-4B72-AFBA-C40474D1A8CD}" dt="2021-09-25T09:56:54.520" v="91" actId="14734"/>
        <pc:sldMkLst>
          <pc:docMk/>
          <pc:sldMk cId="2966493510" sldId="506"/>
        </pc:sldMkLst>
        <pc:graphicFrameChg chg="add mod modGraphic">
          <ac:chgData name="Pratyus Pratye" userId="f0c8c8047c8e3c59" providerId="LiveId" clId="{2BB6AD67-E05E-4B72-AFBA-C40474D1A8CD}" dt="2021-09-25T09:56:54.520" v="91" actId="14734"/>
          <ac:graphicFrameMkLst>
            <pc:docMk/>
            <pc:sldMk cId="2966493510" sldId="506"/>
            <ac:graphicFrameMk id="3" creationId="{F74032C5-7817-471B-961E-BA22610B277E}"/>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A1CCB6-A37E-49C1-9AB5-F089EE7C6CA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IN"/>
        </a:p>
      </dgm:t>
    </dgm:pt>
    <dgm:pt modelId="{9266604E-10DC-49C0-8EF4-7CB00C69AAD6}">
      <dgm:prSet phldrT="[Text]"/>
      <dgm:spPr/>
      <dgm:t>
        <a:bodyPr/>
        <a:lstStyle/>
        <a:p>
          <a:r>
            <a:rPr lang="en-IN" dirty="0"/>
            <a:t>Concepts</a:t>
          </a:r>
        </a:p>
      </dgm:t>
    </dgm:pt>
    <dgm:pt modelId="{803A8DDB-8DF6-423F-ACDE-0217411057C0}" type="parTrans" cxnId="{1E3C33D4-80B3-4C8A-A308-F379EBD1DF09}">
      <dgm:prSet/>
      <dgm:spPr/>
      <dgm:t>
        <a:bodyPr/>
        <a:lstStyle/>
        <a:p>
          <a:endParaRPr lang="en-IN"/>
        </a:p>
      </dgm:t>
    </dgm:pt>
    <dgm:pt modelId="{F0292E64-AD23-4387-8C88-B908C739E721}" type="sibTrans" cxnId="{1E3C33D4-80B3-4C8A-A308-F379EBD1DF09}">
      <dgm:prSet/>
      <dgm:spPr/>
      <dgm:t>
        <a:bodyPr/>
        <a:lstStyle/>
        <a:p>
          <a:endParaRPr lang="en-IN"/>
        </a:p>
      </dgm:t>
    </dgm:pt>
    <dgm:pt modelId="{A616992D-C586-422D-BD40-C739D0A11B5A}">
      <dgm:prSet phldrT="[Text]"/>
      <dgm:spPr/>
      <dgm:t>
        <a:bodyPr/>
        <a:lstStyle/>
        <a:p>
          <a:r>
            <a:rPr lang="en-IN" dirty="0"/>
            <a:t>Explanation</a:t>
          </a:r>
        </a:p>
      </dgm:t>
    </dgm:pt>
    <dgm:pt modelId="{16B8A293-BD9C-4A4D-B778-53DFAD98B841}" type="parTrans" cxnId="{6CB39632-6964-49F3-A7EA-3F0964DC11F3}">
      <dgm:prSet/>
      <dgm:spPr/>
      <dgm:t>
        <a:bodyPr/>
        <a:lstStyle/>
        <a:p>
          <a:endParaRPr lang="en-IN"/>
        </a:p>
      </dgm:t>
    </dgm:pt>
    <dgm:pt modelId="{9C4C8914-5628-420D-9D99-1B657A4DB752}" type="sibTrans" cxnId="{6CB39632-6964-49F3-A7EA-3F0964DC11F3}">
      <dgm:prSet/>
      <dgm:spPr/>
      <dgm:t>
        <a:bodyPr/>
        <a:lstStyle/>
        <a:p>
          <a:endParaRPr lang="en-IN"/>
        </a:p>
      </dgm:t>
    </dgm:pt>
    <dgm:pt modelId="{FECBB0DE-8528-44A8-AD61-D745AAB65183}">
      <dgm:prSet phldrT="[Text]"/>
      <dgm:spPr/>
      <dgm:t>
        <a:bodyPr/>
        <a:lstStyle/>
        <a:p>
          <a:r>
            <a:rPr lang="en-IN" dirty="0"/>
            <a:t>Class Exercise</a:t>
          </a:r>
        </a:p>
      </dgm:t>
    </dgm:pt>
    <dgm:pt modelId="{8DF709D4-55A5-4583-9848-5C8CEF77F09B}" type="parTrans" cxnId="{29512AE6-5E2D-485D-A395-528987E7E1C1}">
      <dgm:prSet/>
      <dgm:spPr/>
      <dgm:t>
        <a:bodyPr/>
        <a:lstStyle/>
        <a:p>
          <a:endParaRPr lang="en-IN"/>
        </a:p>
      </dgm:t>
    </dgm:pt>
    <dgm:pt modelId="{11661F66-AE3E-41A7-8B35-49D07B3AB788}" type="sibTrans" cxnId="{29512AE6-5E2D-485D-A395-528987E7E1C1}">
      <dgm:prSet/>
      <dgm:spPr/>
      <dgm:t>
        <a:bodyPr/>
        <a:lstStyle/>
        <a:p>
          <a:endParaRPr lang="en-IN"/>
        </a:p>
      </dgm:t>
    </dgm:pt>
    <dgm:pt modelId="{4766808A-C66E-4F9A-8409-7E8A58FF69FA}">
      <dgm:prSet phldrT="[Text]"/>
      <dgm:spPr/>
      <dgm:t>
        <a:bodyPr/>
        <a:lstStyle/>
        <a:p>
          <a:r>
            <a:rPr lang="en-US" dirty="0"/>
            <a:t>Practice, Practice &amp; Practice</a:t>
          </a:r>
          <a:endParaRPr lang="en-IN" dirty="0"/>
        </a:p>
      </dgm:t>
    </dgm:pt>
    <dgm:pt modelId="{8E6FAE71-B79D-4235-8DCA-275DF78F280D}" type="parTrans" cxnId="{F85DF580-127C-4F0C-AE29-DF9B4F897D98}">
      <dgm:prSet/>
      <dgm:spPr/>
      <dgm:t>
        <a:bodyPr/>
        <a:lstStyle/>
        <a:p>
          <a:endParaRPr lang="en-IN"/>
        </a:p>
      </dgm:t>
    </dgm:pt>
    <dgm:pt modelId="{E91B4229-544A-43F8-B9D9-F6D75A66FE91}" type="sibTrans" cxnId="{F85DF580-127C-4F0C-AE29-DF9B4F897D98}">
      <dgm:prSet/>
      <dgm:spPr/>
      <dgm:t>
        <a:bodyPr/>
        <a:lstStyle/>
        <a:p>
          <a:endParaRPr lang="en-IN"/>
        </a:p>
      </dgm:t>
    </dgm:pt>
    <dgm:pt modelId="{9E204370-3DA7-42E1-A772-D0A5DF44434E}">
      <dgm:prSet phldrT="[Text]"/>
      <dgm:spPr/>
      <dgm:t>
        <a:bodyPr/>
        <a:lstStyle/>
        <a:p>
          <a:r>
            <a:rPr lang="en-IN" dirty="0"/>
            <a:t>Class Test/Recap</a:t>
          </a:r>
        </a:p>
      </dgm:t>
    </dgm:pt>
    <dgm:pt modelId="{CB21FB8E-430F-4694-87E9-93C57E9771DB}" type="parTrans" cxnId="{66CA7244-02CF-48FB-9FDE-5DC2B398ED81}">
      <dgm:prSet/>
      <dgm:spPr/>
      <dgm:t>
        <a:bodyPr/>
        <a:lstStyle/>
        <a:p>
          <a:endParaRPr lang="en-IN"/>
        </a:p>
      </dgm:t>
    </dgm:pt>
    <dgm:pt modelId="{2F3AAF32-1C00-4161-82D0-3D7B71F5AD59}" type="sibTrans" cxnId="{66CA7244-02CF-48FB-9FDE-5DC2B398ED81}">
      <dgm:prSet/>
      <dgm:spPr/>
      <dgm:t>
        <a:bodyPr/>
        <a:lstStyle/>
        <a:p>
          <a:endParaRPr lang="en-IN"/>
        </a:p>
      </dgm:t>
    </dgm:pt>
    <dgm:pt modelId="{DF7B990E-8907-4573-8A4F-2E9AAEA6B136}">
      <dgm:prSet phldrT="[Text]"/>
      <dgm:spPr/>
      <dgm:t>
        <a:bodyPr/>
        <a:lstStyle/>
        <a:p>
          <a:r>
            <a:rPr lang="en-IN" dirty="0"/>
            <a:t>Open Discussion</a:t>
          </a:r>
        </a:p>
      </dgm:t>
    </dgm:pt>
    <dgm:pt modelId="{6335DFE5-541A-4B78-B561-C94EDF304809}" type="parTrans" cxnId="{ACEE61DB-785A-408B-9146-6D3659B65279}">
      <dgm:prSet/>
      <dgm:spPr/>
      <dgm:t>
        <a:bodyPr/>
        <a:lstStyle/>
        <a:p>
          <a:endParaRPr lang="en-IN"/>
        </a:p>
      </dgm:t>
    </dgm:pt>
    <dgm:pt modelId="{EB7BA786-0F17-4FAC-B560-45D1BC0E94BD}" type="sibTrans" cxnId="{ACEE61DB-785A-408B-9146-6D3659B65279}">
      <dgm:prSet/>
      <dgm:spPr/>
      <dgm:t>
        <a:bodyPr/>
        <a:lstStyle/>
        <a:p>
          <a:endParaRPr lang="en-IN"/>
        </a:p>
      </dgm:t>
    </dgm:pt>
    <dgm:pt modelId="{1FFA0300-DDFA-418D-A8F3-3C4F7B09BB38}">
      <dgm:prSet phldrT="[Text]"/>
      <dgm:spPr/>
      <dgm:t>
        <a:bodyPr/>
        <a:lstStyle/>
        <a:p>
          <a:r>
            <a:rPr lang="en-US" dirty="0"/>
            <a:t>Different types of questions asked</a:t>
          </a:r>
          <a:endParaRPr lang="en-IN" dirty="0"/>
        </a:p>
      </dgm:t>
    </dgm:pt>
    <dgm:pt modelId="{8A2480AE-5498-4C49-B9D2-94E81A4DDF73}" type="parTrans" cxnId="{DED477E5-424A-4621-8E5B-6FA47BFB6902}">
      <dgm:prSet/>
      <dgm:spPr/>
      <dgm:t>
        <a:bodyPr/>
        <a:lstStyle/>
        <a:p>
          <a:endParaRPr lang="en-IN"/>
        </a:p>
      </dgm:t>
    </dgm:pt>
    <dgm:pt modelId="{F61537F1-6518-400F-9EEF-871617F9D397}" type="sibTrans" cxnId="{DED477E5-424A-4621-8E5B-6FA47BFB6902}">
      <dgm:prSet/>
      <dgm:spPr/>
      <dgm:t>
        <a:bodyPr/>
        <a:lstStyle/>
        <a:p>
          <a:endParaRPr lang="en-IN"/>
        </a:p>
      </dgm:t>
    </dgm:pt>
    <dgm:pt modelId="{3A40C5DB-9AF9-4668-B6F9-D4D7924167B5}" type="pres">
      <dgm:prSet presAssocID="{49A1CCB6-A37E-49C1-9AB5-F089EE7C6CA7}" presName="linearFlow" presStyleCnt="0">
        <dgm:presLayoutVars>
          <dgm:dir/>
          <dgm:animLvl val="lvl"/>
          <dgm:resizeHandles val="exact"/>
        </dgm:presLayoutVars>
      </dgm:prSet>
      <dgm:spPr/>
    </dgm:pt>
    <dgm:pt modelId="{C9CE8BE9-E10A-4A47-B142-80EBF326A364}" type="pres">
      <dgm:prSet presAssocID="{9266604E-10DC-49C0-8EF4-7CB00C69AAD6}" presName="composite" presStyleCnt="0"/>
      <dgm:spPr/>
    </dgm:pt>
    <dgm:pt modelId="{8187F04A-9BD8-4F9A-B49B-5CAA9DA424CC}" type="pres">
      <dgm:prSet presAssocID="{9266604E-10DC-49C0-8EF4-7CB00C69AAD6}" presName="parentText" presStyleLbl="alignNode1" presStyleIdx="0" presStyleCnt="3">
        <dgm:presLayoutVars>
          <dgm:chMax val="1"/>
          <dgm:bulletEnabled val="1"/>
        </dgm:presLayoutVars>
      </dgm:prSet>
      <dgm:spPr/>
    </dgm:pt>
    <dgm:pt modelId="{60437417-4591-43A5-8813-2B62CC6C99AF}" type="pres">
      <dgm:prSet presAssocID="{9266604E-10DC-49C0-8EF4-7CB00C69AAD6}" presName="descendantText" presStyleLbl="alignAcc1" presStyleIdx="0" presStyleCnt="3">
        <dgm:presLayoutVars>
          <dgm:bulletEnabled val="1"/>
        </dgm:presLayoutVars>
      </dgm:prSet>
      <dgm:spPr/>
    </dgm:pt>
    <dgm:pt modelId="{BD5927D6-549E-4FCF-A0F0-2E2267D96947}" type="pres">
      <dgm:prSet presAssocID="{F0292E64-AD23-4387-8C88-B908C739E721}" presName="sp" presStyleCnt="0"/>
      <dgm:spPr/>
    </dgm:pt>
    <dgm:pt modelId="{81564C66-55D0-4033-A0FB-DF6F4D0C9C4E}" type="pres">
      <dgm:prSet presAssocID="{FECBB0DE-8528-44A8-AD61-D745AAB65183}" presName="composite" presStyleCnt="0"/>
      <dgm:spPr/>
    </dgm:pt>
    <dgm:pt modelId="{511B41C6-13FF-43DB-AD21-5BE8545E835E}" type="pres">
      <dgm:prSet presAssocID="{FECBB0DE-8528-44A8-AD61-D745AAB65183}" presName="parentText" presStyleLbl="alignNode1" presStyleIdx="1" presStyleCnt="3">
        <dgm:presLayoutVars>
          <dgm:chMax val="1"/>
          <dgm:bulletEnabled val="1"/>
        </dgm:presLayoutVars>
      </dgm:prSet>
      <dgm:spPr/>
    </dgm:pt>
    <dgm:pt modelId="{F50D481D-B2C0-414D-AF3C-512786D8A5DB}" type="pres">
      <dgm:prSet presAssocID="{FECBB0DE-8528-44A8-AD61-D745AAB65183}" presName="descendantText" presStyleLbl="alignAcc1" presStyleIdx="1" presStyleCnt="3">
        <dgm:presLayoutVars>
          <dgm:bulletEnabled val="1"/>
        </dgm:presLayoutVars>
      </dgm:prSet>
      <dgm:spPr/>
    </dgm:pt>
    <dgm:pt modelId="{E3956543-F54D-4AF6-8FB3-564B840E71EB}" type="pres">
      <dgm:prSet presAssocID="{11661F66-AE3E-41A7-8B35-49D07B3AB788}" presName="sp" presStyleCnt="0"/>
      <dgm:spPr/>
    </dgm:pt>
    <dgm:pt modelId="{8B544FDE-F948-461F-8447-D3A6219A61C9}" type="pres">
      <dgm:prSet presAssocID="{9E204370-3DA7-42E1-A772-D0A5DF44434E}" presName="composite" presStyleCnt="0"/>
      <dgm:spPr/>
    </dgm:pt>
    <dgm:pt modelId="{CBBB9223-97DE-4941-BC88-CC0BDBDFC542}" type="pres">
      <dgm:prSet presAssocID="{9E204370-3DA7-42E1-A772-D0A5DF44434E}" presName="parentText" presStyleLbl="alignNode1" presStyleIdx="2" presStyleCnt="3">
        <dgm:presLayoutVars>
          <dgm:chMax val="1"/>
          <dgm:bulletEnabled val="1"/>
        </dgm:presLayoutVars>
      </dgm:prSet>
      <dgm:spPr/>
    </dgm:pt>
    <dgm:pt modelId="{3010A756-8F93-4209-BD11-1ACA1D34F08D}" type="pres">
      <dgm:prSet presAssocID="{9E204370-3DA7-42E1-A772-D0A5DF44434E}" presName="descendantText" presStyleLbl="alignAcc1" presStyleIdx="2" presStyleCnt="3">
        <dgm:presLayoutVars>
          <dgm:bulletEnabled val="1"/>
        </dgm:presLayoutVars>
      </dgm:prSet>
      <dgm:spPr/>
    </dgm:pt>
  </dgm:ptLst>
  <dgm:cxnLst>
    <dgm:cxn modelId="{84F3C604-95D6-4121-B0E5-7C9EB30DD550}" type="presOf" srcId="{A616992D-C586-422D-BD40-C739D0A11B5A}" destId="{60437417-4591-43A5-8813-2B62CC6C99AF}" srcOrd="0" destOrd="0" presId="urn:microsoft.com/office/officeart/2005/8/layout/chevron2"/>
    <dgm:cxn modelId="{6CB39632-6964-49F3-A7EA-3F0964DC11F3}" srcId="{9266604E-10DC-49C0-8EF4-7CB00C69AAD6}" destId="{A616992D-C586-422D-BD40-C739D0A11B5A}" srcOrd="0" destOrd="0" parTransId="{16B8A293-BD9C-4A4D-B778-53DFAD98B841}" sibTransId="{9C4C8914-5628-420D-9D99-1B657A4DB752}"/>
    <dgm:cxn modelId="{B8D5793B-5837-4353-B129-88E59630A859}" type="presOf" srcId="{4766808A-C66E-4F9A-8409-7E8A58FF69FA}" destId="{F50D481D-B2C0-414D-AF3C-512786D8A5DB}" srcOrd="0" destOrd="0" presId="urn:microsoft.com/office/officeart/2005/8/layout/chevron2"/>
    <dgm:cxn modelId="{66CA7244-02CF-48FB-9FDE-5DC2B398ED81}" srcId="{49A1CCB6-A37E-49C1-9AB5-F089EE7C6CA7}" destId="{9E204370-3DA7-42E1-A772-D0A5DF44434E}" srcOrd="2" destOrd="0" parTransId="{CB21FB8E-430F-4694-87E9-93C57E9771DB}" sibTransId="{2F3AAF32-1C00-4161-82D0-3D7B71F5AD59}"/>
    <dgm:cxn modelId="{098F2A57-2C57-47F0-9F38-9FD924369132}" type="presOf" srcId="{9E204370-3DA7-42E1-A772-D0A5DF44434E}" destId="{CBBB9223-97DE-4941-BC88-CC0BDBDFC542}" srcOrd="0" destOrd="0" presId="urn:microsoft.com/office/officeart/2005/8/layout/chevron2"/>
    <dgm:cxn modelId="{F85DF580-127C-4F0C-AE29-DF9B4F897D98}" srcId="{FECBB0DE-8528-44A8-AD61-D745AAB65183}" destId="{4766808A-C66E-4F9A-8409-7E8A58FF69FA}" srcOrd="0" destOrd="0" parTransId="{8E6FAE71-B79D-4235-8DCA-275DF78F280D}" sibTransId="{E91B4229-544A-43F8-B9D9-F6D75A66FE91}"/>
    <dgm:cxn modelId="{847741AE-E7E3-4CB3-875B-AB6A285E0167}" type="presOf" srcId="{49A1CCB6-A37E-49C1-9AB5-F089EE7C6CA7}" destId="{3A40C5DB-9AF9-4668-B6F9-D4D7924167B5}" srcOrd="0" destOrd="0" presId="urn:microsoft.com/office/officeart/2005/8/layout/chevron2"/>
    <dgm:cxn modelId="{1E3C33D4-80B3-4C8A-A308-F379EBD1DF09}" srcId="{49A1CCB6-A37E-49C1-9AB5-F089EE7C6CA7}" destId="{9266604E-10DC-49C0-8EF4-7CB00C69AAD6}" srcOrd="0" destOrd="0" parTransId="{803A8DDB-8DF6-423F-ACDE-0217411057C0}" sibTransId="{F0292E64-AD23-4387-8C88-B908C739E721}"/>
    <dgm:cxn modelId="{ACEE61DB-785A-408B-9146-6D3659B65279}" srcId="{9E204370-3DA7-42E1-A772-D0A5DF44434E}" destId="{DF7B990E-8907-4573-8A4F-2E9AAEA6B136}" srcOrd="0" destOrd="0" parTransId="{6335DFE5-541A-4B78-B561-C94EDF304809}" sibTransId="{EB7BA786-0F17-4FAC-B560-45D1BC0E94BD}"/>
    <dgm:cxn modelId="{2CD882DC-8569-4909-BF57-8C11BE254FE7}" type="presOf" srcId="{DF7B990E-8907-4573-8A4F-2E9AAEA6B136}" destId="{3010A756-8F93-4209-BD11-1ACA1D34F08D}" srcOrd="0" destOrd="0" presId="urn:microsoft.com/office/officeart/2005/8/layout/chevron2"/>
    <dgm:cxn modelId="{DED477E5-424A-4621-8E5B-6FA47BFB6902}" srcId="{9266604E-10DC-49C0-8EF4-7CB00C69AAD6}" destId="{1FFA0300-DDFA-418D-A8F3-3C4F7B09BB38}" srcOrd="1" destOrd="0" parTransId="{8A2480AE-5498-4C49-B9D2-94E81A4DDF73}" sibTransId="{F61537F1-6518-400F-9EEF-871617F9D397}"/>
    <dgm:cxn modelId="{29512AE6-5E2D-485D-A395-528987E7E1C1}" srcId="{49A1CCB6-A37E-49C1-9AB5-F089EE7C6CA7}" destId="{FECBB0DE-8528-44A8-AD61-D745AAB65183}" srcOrd="1" destOrd="0" parTransId="{8DF709D4-55A5-4583-9848-5C8CEF77F09B}" sibTransId="{11661F66-AE3E-41A7-8B35-49D07B3AB788}"/>
    <dgm:cxn modelId="{E07189ED-3768-411C-8E3A-9A635CF90432}" type="presOf" srcId="{1FFA0300-DDFA-418D-A8F3-3C4F7B09BB38}" destId="{60437417-4591-43A5-8813-2B62CC6C99AF}" srcOrd="0" destOrd="1" presId="urn:microsoft.com/office/officeart/2005/8/layout/chevron2"/>
    <dgm:cxn modelId="{B09404F5-8136-46EE-9DF0-222EAB161418}" type="presOf" srcId="{9266604E-10DC-49C0-8EF4-7CB00C69AAD6}" destId="{8187F04A-9BD8-4F9A-B49B-5CAA9DA424CC}" srcOrd="0" destOrd="0" presId="urn:microsoft.com/office/officeart/2005/8/layout/chevron2"/>
    <dgm:cxn modelId="{AF546AF9-E23F-4ECE-9CC4-7B8B3A306B88}" type="presOf" srcId="{FECBB0DE-8528-44A8-AD61-D745AAB65183}" destId="{511B41C6-13FF-43DB-AD21-5BE8545E835E}" srcOrd="0" destOrd="0" presId="urn:microsoft.com/office/officeart/2005/8/layout/chevron2"/>
    <dgm:cxn modelId="{F09C633A-CAE5-4F3A-AA17-46041CC16A17}" type="presParOf" srcId="{3A40C5DB-9AF9-4668-B6F9-D4D7924167B5}" destId="{C9CE8BE9-E10A-4A47-B142-80EBF326A364}" srcOrd="0" destOrd="0" presId="urn:microsoft.com/office/officeart/2005/8/layout/chevron2"/>
    <dgm:cxn modelId="{E091D12E-7308-4026-83D5-878E03B3568E}" type="presParOf" srcId="{C9CE8BE9-E10A-4A47-B142-80EBF326A364}" destId="{8187F04A-9BD8-4F9A-B49B-5CAA9DA424CC}" srcOrd="0" destOrd="0" presId="urn:microsoft.com/office/officeart/2005/8/layout/chevron2"/>
    <dgm:cxn modelId="{270BC676-BB9D-4E4D-8AA4-8CF251751EA9}" type="presParOf" srcId="{C9CE8BE9-E10A-4A47-B142-80EBF326A364}" destId="{60437417-4591-43A5-8813-2B62CC6C99AF}" srcOrd="1" destOrd="0" presId="urn:microsoft.com/office/officeart/2005/8/layout/chevron2"/>
    <dgm:cxn modelId="{C8DCDC93-5126-4486-8101-01DA8D34FCE7}" type="presParOf" srcId="{3A40C5DB-9AF9-4668-B6F9-D4D7924167B5}" destId="{BD5927D6-549E-4FCF-A0F0-2E2267D96947}" srcOrd="1" destOrd="0" presId="urn:microsoft.com/office/officeart/2005/8/layout/chevron2"/>
    <dgm:cxn modelId="{8E3D0D8D-98CD-4DF8-A678-FC590D5BD1DF}" type="presParOf" srcId="{3A40C5DB-9AF9-4668-B6F9-D4D7924167B5}" destId="{81564C66-55D0-4033-A0FB-DF6F4D0C9C4E}" srcOrd="2" destOrd="0" presId="urn:microsoft.com/office/officeart/2005/8/layout/chevron2"/>
    <dgm:cxn modelId="{078AE7AC-3BDB-424C-875C-9154BA927DAB}" type="presParOf" srcId="{81564C66-55D0-4033-A0FB-DF6F4D0C9C4E}" destId="{511B41C6-13FF-43DB-AD21-5BE8545E835E}" srcOrd="0" destOrd="0" presId="urn:microsoft.com/office/officeart/2005/8/layout/chevron2"/>
    <dgm:cxn modelId="{19D63BFD-89ED-4125-9B03-A0AECCDFA6E6}" type="presParOf" srcId="{81564C66-55D0-4033-A0FB-DF6F4D0C9C4E}" destId="{F50D481D-B2C0-414D-AF3C-512786D8A5DB}" srcOrd="1" destOrd="0" presId="urn:microsoft.com/office/officeart/2005/8/layout/chevron2"/>
    <dgm:cxn modelId="{5BC3D640-20C9-4D7E-908E-AC0687B3E1C5}" type="presParOf" srcId="{3A40C5DB-9AF9-4668-B6F9-D4D7924167B5}" destId="{E3956543-F54D-4AF6-8FB3-564B840E71EB}" srcOrd="3" destOrd="0" presId="urn:microsoft.com/office/officeart/2005/8/layout/chevron2"/>
    <dgm:cxn modelId="{C32D8ACE-1176-43FC-B850-D9A34E253531}" type="presParOf" srcId="{3A40C5DB-9AF9-4668-B6F9-D4D7924167B5}" destId="{8B544FDE-F948-461F-8447-D3A6219A61C9}" srcOrd="4" destOrd="0" presId="urn:microsoft.com/office/officeart/2005/8/layout/chevron2"/>
    <dgm:cxn modelId="{F11FAEB9-BB6C-43E0-B301-F9C57A5962A7}" type="presParOf" srcId="{8B544FDE-F948-461F-8447-D3A6219A61C9}" destId="{CBBB9223-97DE-4941-BC88-CC0BDBDFC542}" srcOrd="0" destOrd="0" presId="urn:microsoft.com/office/officeart/2005/8/layout/chevron2"/>
    <dgm:cxn modelId="{3C9639AF-447C-48D0-BCD5-3FF6F3905A08}" type="presParOf" srcId="{8B544FDE-F948-461F-8447-D3A6219A61C9}" destId="{3010A756-8F93-4209-BD11-1ACA1D34F08D}"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87F04A-9BD8-4F9A-B49B-5CAA9DA424CC}">
      <dsp:nvSpPr>
        <dsp:cNvPr id="0" name=""/>
        <dsp:cNvSpPr/>
      </dsp:nvSpPr>
      <dsp:spPr>
        <a:xfrm rot="5400000">
          <a:off x="-227641" y="229505"/>
          <a:ext cx="1517610" cy="1062327"/>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Concepts</a:t>
          </a:r>
        </a:p>
      </dsp:txBody>
      <dsp:txXfrm rot="-5400000">
        <a:off x="1" y="533028"/>
        <a:ext cx="1062327" cy="455283"/>
      </dsp:txXfrm>
    </dsp:sp>
    <dsp:sp modelId="{60437417-4591-43A5-8813-2B62CC6C99AF}">
      <dsp:nvSpPr>
        <dsp:cNvPr id="0" name=""/>
        <dsp:cNvSpPr/>
      </dsp:nvSpPr>
      <dsp:spPr>
        <a:xfrm rot="5400000">
          <a:off x="4670096" y="-3605904"/>
          <a:ext cx="986446" cy="820198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IN" sz="2800" kern="1200" dirty="0"/>
            <a:t>Explanation</a:t>
          </a:r>
        </a:p>
        <a:p>
          <a:pPr marL="285750" lvl="1" indent="-285750" algn="l" defTabSz="1244600">
            <a:lnSpc>
              <a:spcPct val="90000"/>
            </a:lnSpc>
            <a:spcBef>
              <a:spcPct val="0"/>
            </a:spcBef>
            <a:spcAft>
              <a:spcPct val="15000"/>
            </a:spcAft>
            <a:buChar char="•"/>
          </a:pPr>
          <a:r>
            <a:rPr lang="en-US" sz="2800" kern="1200" dirty="0"/>
            <a:t>Different types of questions asked</a:t>
          </a:r>
          <a:endParaRPr lang="en-IN" sz="2800" kern="1200" dirty="0"/>
        </a:p>
      </dsp:txBody>
      <dsp:txXfrm rot="-5400000">
        <a:off x="1062327" y="50019"/>
        <a:ext cx="8153830" cy="890138"/>
      </dsp:txXfrm>
    </dsp:sp>
    <dsp:sp modelId="{511B41C6-13FF-43DB-AD21-5BE8545E835E}">
      <dsp:nvSpPr>
        <dsp:cNvPr id="0" name=""/>
        <dsp:cNvSpPr/>
      </dsp:nvSpPr>
      <dsp:spPr>
        <a:xfrm rot="5400000">
          <a:off x="-227641" y="1551990"/>
          <a:ext cx="1517610" cy="1062327"/>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Class Exercise</a:t>
          </a:r>
        </a:p>
      </dsp:txBody>
      <dsp:txXfrm rot="-5400000">
        <a:off x="1" y="1855513"/>
        <a:ext cx="1062327" cy="455283"/>
      </dsp:txXfrm>
    </dsp:sp>
    <dsp:sp modelId="{F50D481D-B2C0-414D-AF3C-512786D8A5DB}">
      <dsp:nvSpPr>
        <dsp:cNvPr id="0" name=""/>
        <dsp:cNvSpPr/>
      </dsp:nvSpPr>
      <dsp:spPr>
        <a:xfrm rot="5400000">
          <a:off x="4670096" y="-2283419"/>
          <a:ext cx="986446" cy="820198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t>Practice, Practice &amp; Practice</a:t>
          </a:r>
          <a:endParaRPr lang="en-IN" sz="2800" kern="1200" dirty="0"/>
        </a:p>
      </dsp:txBody>
      <dsp:txXfrm rot="-5400000">
        <a:off x="1062327" y="1372504"/>
        <a:ext cx="8153830" cy="890138"/>
      </dsp:txXfrm>
    </dsp:sp>
    <dsp:sp modelId="{CBBB9223-97DE-4941-BC88-CC0BDBDFC542}">
      <dsp:nvSpPr>
        <dsp:cNvPr id="0" name=""/>
        <dsp:cNvSpPr/>
      </dsp:nvSpPr>
      <dsp:spPr>
        <a:xfrm rot="5400000">
          <a:off x="-227641" y="2874475"/>
          <a:ext cx="1517610" cy="1062327"/>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Class Test/Recap</a:t>
          </a:r>
        </a:p>
      </dsp:txBody>
      <dsp:txXfrm rot="-5400000">
        <a:off x="1" y="3177998"/>
        <a:ext cx="1062327" cy="455283"/>
      </dsp:txXfrm>
    </dsp:sp>
    <dsp:sp modelId="{3010A756-8F93-4209-BD11-1ACA1D34F08D}">
      <dsp:nvSpPr>
        <dsp:cNvPr id="0" name=""/>
        <dsp:cNvSpPr/>
      </dsp:nvSpPr>
      <dsp:spPr>
        <a:xfrm rot="5400000">
          <a:off x="4670096" y="-960934"/>
          <a:ext cx="986446" cy="820198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IN" sz="2800" kern="1200" dirty="0"/>
            <a:t>Open Discussion</a:t>
          </a:r>
        </a:p>
      </dsp:txBody>
      <dsp:txXfrm rot="-5400000">
        <a:off x="1062327" y="2694989"/>
        <a:ext cx="8153830" cy="890138"/>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032ADF-4634-412F-B615-95073642C66E}" type="datetimeFigureOut">
              <a:rPr lang="en-IN" smtClean="0"/>
              <a:t>01-09-2024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4C9045-38A8-4485-BC2E-8392E39052F6}" type="slidenum">
              <a:rPr lang="en-IN" smtClean="0"/>
              <a:t>‹#›</a:t>
            </a:fld>
            <a:endParaRPr lang="en-IN"/>
          </a:p>
        </p:txBody>
      </p:sp>
    </p:spTree>
    <p:extLst>
      <p:ext uri="{BB962C8B-B14F-4D97-AF65-F5344CB8AC3E}">
        <p14:creationId xmlns:p14="http://schemas.microsoft.com/office/powerpoint/2010/main" val="551565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leadthecompetition.in/reasoning/questions-on-relations.html" TargetMode="External"/><Relationship Id="rId2" Type="http://schemas.openxmlformats.org/officeDocument/2006/relationships/slide" Target="../slides/slide83.xml"/><Relationship Id="rId1" Type="http://schemas.openxmlformats.org/officeDocument/2006/relationships/notesMaster" Target="../notesMasters/notesMaster1.xml"/><Relationship Id="rId5" Type="http://schemas.openxmlformats.org/officeDocument/2006/relationships/hyperlink" Target="https://www.toppr.com/guides/reasoning-ability/blood-relations/blood-relations-practice-questions/" TargetMode="External"/><Relationship Id="rId4" Type="http://schemas.openxmlformats.org/officeDocument/2006/relationships/hyperlink" Target="https://www.sawaal.com/blood-relations-questions-and-answers/a-is-bs-sister-c-is-bs-mother-d-is-cs-father-e-is-ds-mother-then-how-is-a-related-to-d_415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9955CA-1769-48FB-A678-3C2C440ED2D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8978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http://www.leadthecompetition.in/reasoning/questions-on-relations.html</a:t>
            </a:r>
            <a:endParaRPr lang="en-IN" dirty="0"/>
          </a:p>
          <a:p>
            <a:endParaRPr lang="en-IN" dirty="0"/>
          </a:p>
          <a:p>
            <a:r>
              <a:rPr lang="en-IN" dirty="0">
                <a:hlinkClick r:id="rId4"/>
              </a:rPr>
              <a:t>https://www.sawaal.com/blood-relations-questions-and-answers/a-is-bs-sister-c-is-bs-mother-d-is-cs-father-e-is-ds-mother-then-how-is-a-related-to-d_4150</a:t>
            </a:r>
            <a:endParaRPr lang="en-IN" dirty="0"/>
          </a:p>
          <a:p>
            <a:endParaRPr lang="en-IN" dirty="0"/>
          </a:p>
          <a:p>
            <a:r>
              <a:rPr lang="en-IN" dirty="0">
                <a:hlinkClick r:id="rId5"/>
              </a:rPr>
              <a:t>https://www.toppr.com/guides/reasoning-ability/blood-relations/blood-relations-practice-questions/</a:t>
            </a:r>
            <a:endParaRPr lang="en-IN" dirty="0"/>
          </a:p>
          <a:p>
            <a:endParaRPr lang="en-IN" dirty="0"/>
          </a:p>
        </p:txBody>
      </p:sp>
      <p:sp>
        <p:nvSpPr>
          <p:cNvPr id="4" name="Slide Number Placeholder 3"/>
          <p:cNvSpPr>
            <a:spLocks noGrp="1"/>
          </p:cNvSpPr>
          <p:nvPr>
            <p:ph type="sldNum" sz="quarter" idx="5"/>
          </p:nvPr>
        </p:nvSpPr>
        <p:spPr/>
        <p:txBody>
          <a:bodyPr/>
          <a:lstStyle/>
          <a:p>
            <a:fld id="{154C9045-38A8-4485-BC2E-8392E39052F6}" type="slidenum">
              <a:rPr lang="en-IN" smtClean="0"/>
              <a:t>83</a:t>
            </a:fld>
            <a:endParaRPr lang="en-IN"/>
          </a:p>
        </p:txBody>
      </p:sp>
    </p:spTree>
    <p:extLst>
      <p:ext uri="{BB962C8B-B14F-4D97-AF65-F5344CB8AC3E}">
        <p14:creationId xmlns:p14="http://schemas.microsoft.com/office/powerpoint/2010/main" val="1961207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0370B-7712-4602-AF2E-E0F2C2D18D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F294F4A-06BB-4F1A-BBD9-F442702CA8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B3A6962-AC04-491C-9DC6-10DF2F020FAC}"/>
              </a:ext>
            </a:extLst>
          </p:cNvPr>
          <p:cNvSpPr>
            <a:spLocks noGrp="1"/>
          </p:cNvSpPr>
          <p:nvPr>
            <p:ph type="dt" sz="half" idx="10"/>
          </p:nvPr>
        </p:nvSpPr>
        <p:spPr/>
        <p:txBody>
          <a:bodyPr/>
          <a:lstStyle/>
          <a:p>
            <a:fld id="{96DFF08F-DC6B-4601-B491-B0F83F6DD2DA}" type="datetimeFigureOut">
              <a:rPr lang="en-US" smtClean="0"/>
              <a:t>9/1/2024</a:t>
            </a:fld>
            <a:endParaRPr lang="en-US" dirty="0"/>
          </a:p>
        </p:txBody>
      </p:sp>
      <p:sp>
        <p:nvSpPr>
          <p:cNvPr id="5" name="Footer Placeholder 4">
            <a:extLst>
              <a:ext uri="{FF2B5EF4-FFF2-40B4-BE49-F238E27FC236}">
                <a16:creationId xmlns:a16="http://schemas.microsoft.com/office/drawing/2014/main" id="{1368FB71-FEFF-4D7E-B952-3E4E928060B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2497164-04AE-4BE8-B10E-5D3940E0AE28}"/>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63305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4A6C4-A341-4958-9F2E-C6A3A9A0F3F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794CBA-BE20-4713-8157-0353BC4D39E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D2F9635-680D-4224-8E6F-A4E77FBF13AB}"/>
              </a:ext>
            </a:extLst>
          </p:cNvPr>
          <p:cNvSpPr>
            <a:spLocks noGrp="1"/>
          </p:cNvSpPr>
          <p:nvPr>
            <p:ph type="dt" sz="half" idx="10"/>
          </p:nvPr>
        </p:nvSpPr>
        <p:spPr/>
        <p:txBody>
          <a:bodyPr/>
          <a:lstStyle/>
          <a:p>
            <a:fld id="{96DFF08F-DC6B-4601-B491-B0F83F6DD2DA}" type="datetimeFigureOut">
              <a:rPr lang="en-US" smtClean="0"/>
              <a:t>9/1/2024</a:t>
            </a:fld>
            <a:endParaRPr lang="en-US" dirty="0"/>
          </a:p>
        </p:txBody>
      </p:sp>
      <p:sp>
        <p:nvSpPr>
          <p:cNvPr id="5" name="Footer Placeholder 4">
            <a:extLst>
              <a:ext uri="{FF2B5EF4-FFF2-40B4-BE49-F238E27FC236}">
                <a16:creationId xmlns:a16="http://schemas.microsoft.com/office/drawing/2014/main" id="{895E85FF-8FE4-4BE1-9452-B74E217EAC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5EF3B7C-45EC-43B2-A4C0-22F000832141}"/>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693851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CB91F2-0B82-4701-A844-B9FEF652684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97320F5-E248-435E-A833-4B756FF3AA3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ABC5C7C-69FC-4238-BCFF-62CF35D9A37C}"/>
              </a:ext>
            </a:extLst>
          </p:cNvPr>
          <p:cNvSpPr>
            <a:spLocks noGrp="1"/>
          </p:cNvSpPr>
          <p:nvPr>
            <p:ph type="dt" sz="half" idx="10"/>
          </p:nvPr>
        </p:nvSpPr>
        <p:spPr/>
        <p:txBody>
          <a:bodyPr/>
          <a:lstStyle/>
          <a:p>
            <a:fld id="{96DFF08F-DC6B-4601-B491-B0F83F6DD2DA}" type="datetimeFigureOut">
              <a:rPr lang="en-US" smtClean="0"/>
              <a:t>9/1/2024</a:t>
            </a:fld>
            <a:endParaRPr lang="en-US" dirty="0"/>
          </a:p>
        </p:txBody>
      </p:sp>
      <p:sp>
        <p:nvSpPr>
          <p:cNvPr id="5" name="Footer Placeholder 4">
            <a:extLst>
              <a:ext uri="{FF2B5EF4-FFF2-40B4-BE49-F238E27FC236}">
                <a16:creationId xmlns:a16="http://schemas.microsoft.com/office/drawing/2014/main" id="{6A4D9FF1-9138-4C6D-A2EC-1F03BC00A5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FA069A3-18AF-42BD-8CDE-CDBDDA75075D}"/>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1978152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8E7A2899-11BB-43A0-8C8B-0096D5FD6D93}" type="datetimeFigureOut">
              <a:rPr lang="en-IN" smtClean="0"/>
              <a:t>01-09-2024</a:t>
            </a:fld>
            <a:endParaRPr lang="en-IN" dirty="0"/>
          </a:p>
        </p:txBody>
      </p:sp>
      <p:sp>
        <p:nvSpPr>
          <p:cNvPr id="5" name="Footer Placeholder 4"/>
          <p:cNvSpPr>
            <a:spLocks noGrp="1"/>
          </p:cNvSpPr>
          <p:nvPr>
            <p:ph type="ftr" sz="quarter" idx="11"/>
          </p:nvPr>
        </p:nvSpPr>
        <p:spPr>
          <a:xfrm>
            <a:off x="1371600" y="4323845"/>
            <a:ext cx="6400800" cy="365125"/>
          </a:xfrm>
        </p:spPr>
        <p:txBody>
          <a:bodyPr/>
          <a:lstStyle/>
          <a:p>
            <a:endParaRPr lang="en-IN" dirty="0"/>
          </a:p>
        </p:txBody>
      </p:sp>
      <p:sp>
        <p:nvSpPr>
          <p:cNvPr id="6" name="Slide Number Placeholder 5"/>
          <p:cNvSpPr>
            <a:spLocks noGrp="1"/>
          </p:cNvSpPr>
          <p:nvPr>
            <p:ph type="sldNum" sz="quarter" idx="12"/>
          </p:nvPr>
        </p:nvSpPr>
        <p:spPr>
          <a:xfrm>
            <a:off x="8077200" y="1430866"/>
            <a:ext cx="2743200" cy="365125"/>
          </a:xfrm>
        </p:spPr>
        <p:txBody>
          <a:bodyPr/>
          <a:lstStyle/>
          <a:p>
            <a:fld id="{93163AA4-57ED-40CD-AA97-0E3F274F0E35}" type="slidenum">
              <a:rPr lang="en-IN" smtClean="0"/>
              <a:t>‹#›</a:t>
            </a:fld>
            <a:endParaRPr lang="en-IN" dirty="0"/>
          </a:p>
        </p:txBody>
      </p:sp>
    </p:spTree>
    <p:extLst>
      <p:ext uri="{BB962C8B-B14F-4D97-AF65-F5344CB8AC3E}">
        <p14:creationId xmlns:p14="http://schemas.microsoft.com/office/powerpoint/2010/main" val="18029639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7A2899-11BB-43A0-8C8B-0096D5FD6D93}" type="datetimeFigureOut">
              <a:rPr lang="en-IN" smtClean="0"/>
              <a:t>01-09-2024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3163AA4-57ED-40CD-AA97-0E3F274F0E35}" type="slidenum">
              <a:rPr lang="en-IN" smtClean="0"/>
              <a:t>‹#›</a:t>
            </a:fld>
            <a:endParaRPr lang="en-IN" dirty="0"/>
          </a:p>
        </p:txBody>
      </p:sp>
    </p:spTree>
    <p:extLst>
      <p:ext uri="{BB962C8B-B14F-4D97-AF65-F5344CB8AC3E}">
        <p14:creationId xmlns:p14="http://schemas.microsoft.com/office/powerpoint/2010/main" val="20088867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8E7A2899-11BB-43A0-8C8B-0096D5FD6D93}" type="datetimeFigureOut">
              <a:rPr lang="en-IN" smtClean="0"/>
              <a:t>01-09-2024</a:t>
            </a:fld>
            <a:endParaRPr lang="en-IN" dirty="0"/>
          </a:p>
        </p:txBody>
      </p:sp>
      <p:sp>
        <p:nvSpPr>
          <p:cNvPr id="5" name="Footer Placeholder 4"/>
          <p:cNvSpPr>
            <a:spLocks noGrp="1"/>
          </p:cNvSpPr>
          <p:nvPr>
            <p:ph type="ftr" sz="quarter" idx="11"/>
          </p:nvPr>
        </p:nvSpPr>
        <p:spPr>
          <a:xfrm>
            <a:off x="685800" y="381001"/>
            <a:ext cx="6991492" cy="364065"/>
          </a:xfrm>
        </p:spPr>
        <p:txBody>
          <a:bodyPr/>
          <a:lstStyle/>
          <a:p>
            <a:endParaRPr lang="en-IN" dirty="0"/>
          </a:p>
        </p:txBody>
      </p:sp>
      <p:sp>
        <p:nvSpPr>
          <p:cNvPr id="6" name="Slide Number Placeholder 5"/>
          <p:cNvSpPr>
            <a:spLocks noGrp="1"/>
          </p:cNvSpPr>
          <p:nvPr>
            <p:ph type="sldNum" sz="quarter" idx="12"/>
          </p:nvPr>
        </p:nvSpPr>
        <p:spPr>
          <a:xfrm>
            <a:off x="10862452" y="381000"/>
            <a:ext cx="643748" cy="365125"/>
          </a:xfrm>
        </p:spPr>
        <p:txBody>
          <a:bodyPr/>
          <a:lstStyle/>
          <a:p>
            <a:fld id="{93163AA4-57ED-40CD-AA97-0E3F274F0E35}" type="slidenum">
              <a:rPr lang="en-IN" smtClean="0"/>
              <a:t>‹#›</a:t>
            </a:fld>
            <a:endParaRPr lang="en-IN" dirty="0"/>
          </a:p>
        </p:txBody>
      </p:sp>
    </p:spTree>
    <p:extLst>
      <p:ext uri="{BB962C8B-B14F-4D97-AF65-F5344CB8AC3E}">
        <p14:creationId xmlns:p14="http://schemas.microsoft.com/office/powerpoint/2010/main" val="6712867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7A2899-11BB-43A0-8C8B-0096D5FD6D93}" type="datetimeFigureOut">
              <a:rPr lang="en-IN" smtClean="0"/>
              <a:t>01-09-2024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93163AA4-57ED-40CD-AA97-0E3F274F0E35}" type="slidenum">
              <a:rPr lang="en-IN" smtClean="0"/>
              <a:t>‹#›</a:t>
            </a:fld>
            <a:endParaRPr lang="en-IN" dirty="0"/>
          </a:p>
        </p:txBody>
      </p:sp>
    </p:spTree>
    <p:extLst>
      <p:ext uri="{BB962C8B-B14F-4D97-AF65-F5344CB8AC3E}">
        <p14:creationId xmlns:p14="http://schemas.microsoft.com/office/powerpoint/2010/main" val="10364570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7A2899-11BB-43A0-8C8B-0096D5FD6D93}" type="datetimeFigureOut">
              <a:rPr lang="en-IN" smtClean="0"/>
              <a:t>01-09-2024</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93163AA4-57ED-40CD-AA97-0E3F274F0E35}" type="slidenum">
              <a:rPr lang="en-IN" smtClean="0"/>
              <a:t>‹#›</a:t>
            </a:fld>
            <a:endParaRPr lang="en-IN" dirty="0"/>
          </a:p>
        </p:txBody>
      </p:sp>
    </p:spTree>
    <p:extLst>
      <p:ext uri="{BB962C8B-B14F-4D97-AF65-F5344CB8AC3E}">
        <p14:creationId xmlns:p14="http://schemas.microsoft.com/office/powerpoint/2010/main" val="3882995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7A2899-11BB-43A0-8C8B-0096D5FD6D93}" type="datetimeFigureOut">
              <a:rPr lang="en-IN" smtClean="0"/>
              <a:t>01-09-2024</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93163AA4-57ED-40CD-AA97-0E3F274F0E35}" type="slidenum">
              <a:rPr lang="en-IN" smtClean="0"/>
              <a:t>‹#›</a:t>
            </a:fld>
            <a:endParaRPr lang="en-IN" dirty="0"/>
          </a:p>
        </p:txBody>
      </p:sp>
    </p:spTree>
    <p:extLst>
      <p:ext uri="{BB962C8B-B14F-4D97-AF65-F5344CB8AC3E}">
        <p14:creationId xmlns:p14="http://schemas.microsoft.com/office/powerpoint/2010/main" val="41810303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7A2899-11BB-43A0-8C8B-0096D5FD6D93}" type="datetimeFigureOut">
              <a:rPr lang="en-IN" smtClean="0"/>
              <a:t>01-09-2024</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93163AA4-57ED-40CD-AA97-0E3F274F0E35}" type="slidenum">
              <a:rPr lang="en-IN" smtClean="0"/>
              <a:t>‹#›</a:t>
            </a:fld>
            <a:endParaRPr lang="en-IN" dirty="0"/>
          </a:p>
        </p:txBody>
      </p:sp>
    </p:spTree>
    <p:extLst>
      <p:ext uri="{BB962C8B-B14F-4D97-AF65-F5344CB8AC3E}">
        <p14:creationId xmlns:p14="http://schemas.microsoft.com/office/powerpoint/2010/main" val="22685169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7A2899-11BB-43A0-8C8B-0096D5FD6D93}" type="datetimeFigureOut">
              <a:rPr lang="en-IN" smtClean="0"/>
              <a:t>01-09-2024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93163AA4-57ED-40CD-AA97-0E3F274F0E35}" type="slidenum">
              <a:rPr lang="en-IN" smtClean="0"/>
              <a:t>‹#›</a:t>
            </a:fld>
            <a:endParaRPr lang="en-IN" dirty="0"/>
          </a:p>
        </p:txBody>
      </p:sp>
    </p:spTree>
    <p:extLst>
      <p:ext uri="{BB962C8B-B14F-4D97-AF65-F5344CB8AC3E}">
        <p14:creationId xmlns:p14="http://schemas.microsoft.com/office/powerpoint/2010/main" val="3314736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3EAF3-61CA-4471-8C66-0705F4FEDAE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0A17F71-D3EF-46EF-9CE2-D7944B78ACB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552EE6E-EBA7-4FA3-8CE6-CADB643FFE00}"/>
              </a:ext>
            </a:extLst>
          </p:cNvPr>
          <p:cNvSpPr>
            <a:spLocks noGrp="1"/>
          </p:cNvSpPr>
          <p:nvPr>
            <p:ph type="dt" sz="half" idx="10"/>
          </p:nvPr>
        </p:nvSpPr>
        <p:spPr/>
        <p:txBody>
          <a:bodyPr/>
          <a:lstStyle/>
          <a:p>
            <a:fld id="{96DFF08F-DC6B-4601-B491-B0F83F6DD2DA}" type="datetimeFigureOut">
              <a:rPr lang="en-US" smtClean="0"/>
              <a:t>9/1/2024</a:t>
            </a:fld>
            <a:endParaRPr lang="en-US" dirty="0"/>
          </a:p>
        </p:txBody>
      </p:sp>
      <p:sp>
        <p:nvSpPr>
          <p:cNvPr id="5" name="Footer Placeholder 4">
            <a:extLst>
              <a:ext uri="{FF2B5EF4-FFF2-40B4-BE49-F238E27FC236}">
                <a16:creationId xmlns:a16="http://schemas.microsoft.com/office/drawing/2014/main" id="{42AE0CA6-F4C1-4851-B96E-9F8EE787728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9E55316-4BF4-43A4-B381-9A4E1D869107}"/>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443922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7A2899-11BB-43A0-8C8B-0096D5FD6D93}" type="datetimeFigureOut">
              <a:rPr lang="en-IN" smtClean="0"/>
              <a:t>01-09-2024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93163AA4-57ED-40CD-AA97-0E3F274F0E35}" type="slidenum">
              <a:rPr lang="en-IN" smtClean="0"/>
              <a:t>‹#›</a:t>
            </a:fld>
            <a:endParaRPr lang="en-IN" dirty="0"/>
          </a:p>
        </p:txBody>
      </p:sp>
    </p:spTree>
    <p:extLst>
      <p:ext uri="{BB962C8B-B14F-4D97-AF65-F5344CB8AC3E}">
        <p14:creationId xmlns:p14="http://schemas.microsoft.com/office/powerpoint/2010/main" val="19292508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pPr/>
              <a:t>9/1/2024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308585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96DFF08F-DC6B-4601-B491-B0F83F6DD2DA}" type="datetimeFigureOut">
              <a:rPr lang="en-US" smtClean="0"/>
              <a:pPr/>
              <a:t>9/1/2024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619607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96DFF08F-DC6B-4601-B491-B0F83F6DD2DA}" type="datetimeFigureOut">
              <a:rPr lang="en-US" smtClean="0"/>
              <a:pPr/>
              <a:t>9/1/2024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4FAB73BC-B049-4115-A692-8D63A059BFB8}" type="slidenum">
              <a:rPr lang="en-US" smtClean="0"/>
              <a:pPr/>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9147832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96DFF08F-DC6B-4601-B491-B0F83F6DD2DA}" type="datetimeFigureOut">
              <a:rPr lang="en-US" smtClean="0"/>
              <a:pPr/>
              <a:t>9/1/2024</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430051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6DFF08F-DC6B-4601-B491-B0F83F6DD2DA}" type="datetimeFigureOut">
              <a:rPr lang="en-US" smtClean="0"/>
              <a:pPr/>
              <a:t>9/1/2024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775602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6DFF08F-DC6B-4601-B491-B0F83F6DD2DA}" type="datetimeFigureOut">
              <a:rPr lang="en-US" smtClean="0"/>
              <a:pPr/>
              <a:t>9/1/2024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422519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7A2899-11BB-43A0-8C8B-0096D5FD6D93}" type="datetimeFigureOut">
              <a:rPr lang="en-IN" smtClean="0"/>
              <a:t>01-09-2024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3163AA4-57ED-40CD-AA97-0E3F274F0E35}" type="slidenum">
              <a:rPr lang="en-IN" smtClean="0"/>
              <a:t>‹#›</a:t>
            </a:fld>
            <a:endParaRPr lang="en-IN" dirty="0"/>
          </a:p>
        </p:txBody>
      </p:sp>
    </p:spTree>
    <p:extLst>
      <p:ext uri="{BB962C8B-B14F-4D97-AF65-F5344CB8AC3E}">
        <p14:creationId xmlns:p14="http://schemas.microsoft.com/office/powerpoint/2010/main" val="26619684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8E7A2899-11BB-43A0-8C8B-0096D5FD6D93}" type="datetimeFigureOut">
              <a:rPr lang="en-IN" smtClean="0"/>
              <a:t>01-09-2024</a:t>
            </a:fld>
            <a:endParaRPr lang="en-IN" dirty="0"/>
          </a:p>
        </p:txBody>
      </p:sp>
      <p:sp>
        <p:nvSpPr>
          <p:cNvPr id="5" name="Footer Placeholder 4"/>
          <p:cNvSpPr>
            <a:spLocks noGrp="1"/>
          </p:cNvSpPr>
          <p:nvPr>
            <p:ph type="ftr" sz="quarter" idx="11"/>
          </p:nvPr>
        </p:nvSpPr>
        <p:spPr>
          <a:xfrm>
            <a:off x="685800" y="381000"/>
            <a:ext cx="6991492" cy="365125"/>
          </a:xfrm>
        </p:spPr>
        <p:txBody>
          <a:bodyPr/>
          <a:lstStyle/>
          <a:p>
            <a:endParaRPr lang="en-IN" dirty="0"/>
          </a:p>
        </p:txBody>
      </p:sp>
      <p:sp>
        <p:nvSpPr>
          <p:cNvPr id="6" name="Slide Number Placeholder 5"/>
          <p:cNvSpPr>
            <a:spLocks noGrp="1"/>
          </p:cNvSpPr>
          <p:nvPr>
            <p:ph type="sldNum" sz="quarter" idx="12"/>
          </p:nvPr>
        </p:nvSpPr>
        <p:spPr>
          <a:xfrm>
            <a:off x="10862452" y="381000"/>
            <a:ext cx="643748" cy="365125"/>
          </a:xfrm>
        </p:spPr>
        <p:txBody>
          <a:bodyPr/>
          <a:lstStyle/>
          <a:p>
            <a:fld id="{93163AA4-57ED-40CD-AA97-0E3F274F0E35}" type="slidenum">
              <a:rPr lang="en-IN" smtClean="0"/>
              <a:t>‹#›</a:t>
            </a:fld>
            <a:endParaRPr lang="en-IN" dirty="0"/>
          </a:p>
        </p:txBody>
      </p:sp>
    </p:spTree>
    <p:extLst>
      <p:ext uri="{BB962C8B-B14F-4D97-AF65-F5344CB8AC3E}">
        <p14:creationId xmlns:p14="http://schemas.microsoft.com/office/powerpoint/2010/main" val="2398650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C09AA-FEC2-487A-A10E-A1A7B72E49E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42FD0C4-24E2-44B8-8F3E-2035F9773C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04B9491-0B5C-4CF5-8B98-792C8475602A}"/>
              </a:ext>
            </a:extLst>
          </p:cNvPr>
          <p:cNvSpPr>
            <a:spLocks noGrp="1"/>
          </p:cNvSpPr>
          <p:nvPr>
            <p:ph type="dt" sz="half" idx="10"/>
          </p:nvPr>
        </p:nvSpPr>
        <p:spPr/>
        <p:txBody>
          <a:bodyPr/>
          <a:lstStyle/>
          <a:p>
            <a:fld id="{96DFF08F-DC6B-4601-B491-B0F83F6DD2DA}" type="datetimeFigureOut">
              <a:rPr lang="en-US" smtClean="0"/>
              <a:pPr/>
              <a:t>9/1/2024</a:t>
            </a:fld>
            <a:endParaRPr lang="en-US" dirty="0"/>
          </a:p>
        </p:txBody>
      </p:sp>
      <p:sp>
        <p:nvSpPr>
          <p:cNvPr id="5" name="Footer Placeholder 4">
            <a:extLst>
              <a:ext uri="{FF2B5EF4-FFF2-40B4-BE49-F238E27FC236}">
                <a16:creationId xmlns:a16="http://schemas.microsoft.com/office/drawing/2014/main" id="{5876194B-F2EC-4612-A925-843BD74250F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D284E09-11E6-4C76-BEED-A95C529A5E55}"/>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1309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172D7-4022-4A0B-A45D-6976644E20B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F87E593-7BFC-4244-AA0B-65BFB9CF591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29950EF-1D40-4B29-AE3E-00799C4EF1A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729F68E-1818-47B9-9E95-7C3BBD1CBF4A}"/>
              </a:ext>
            </a:extLst>
          </p:cNvPr>
          <p:cNvSpPr>
            <a:spLocks noGrp="1"/>
          </p:cNvSpPr>
          <p:nvPr>
            <p:ph type="dt" sz="half" idx="10"/>
          </p:nvPr>
        </p:nvSpPr>
        <p:spPr/>
        <p:txBody>
          <a:bodyPr/>
          <a:lstStyle/>
          <a:p>
            <a:fld id="{96DFF08F-DC6B-4601-B491-B0F83F6DD2DA}" type="datetimeFigureOut">
              <a:rPr lang="en-US" smtClean="0"/>
              <a:t>9/1/2024</a:t>
            </a:fld>
            <a:endParaRPr lang="en-US" dirty="0"/>
          </a:p>
        </p:txBody>
      </p:sp>
      <p:sp>
        <p:nvSpPr>
          <p:cNvPr id="6" name="Footer Placeholder 5">
            <a:extLst>
              <a:ext uri="{FF2B5EF4-FFF2-40B4-BE49-F238E27FC236}">
                <a16:creationId xmlns:a16="http://schemas.microsoft.com/office/drawing/2014/main" id="{E8EFC59F-2109-4B2E-AFCB-7FB9047765C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F3B9830-8C11-45EE-8830-27AAABC9ADC3}"/>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89122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E35A0-2AB4-4125-B7C4-E958062D3B9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AA4FB20-86DE-49C9-BD4E-F486F68273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3451C60-FF40-4D0C-839B-7B57962584A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460B737-09DB-43B5-8BBD-25B1823F6A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80A38DC-7E71-4776-AC75-9C79CE79930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C1A4BE1-C3B6-43C5-BA83-5E767F65EE17}"/>
              </a:ext>
            </a:extLst>
          </p:cNvPr>
          <p:cNvSpPr>
            <a:spLocks noGrp="1"/>
          </p:cNvSpPr>
          <p:nvPr>
            <p:ph type="dt" sz="half" idx="10"/>
          </p:nvPr>
        </p:nvSpPr>
        <p:spPr/>
        <p:txBody>
          <a:bodyPr/>
          <a:lstStyle/>
          <a:p>
            <a:fld id="{96DFF08F-DC6B-4601-B491-B0F83F6DD2DA}" type="datetimeFigureOut">
              <a:rPr lang="en-US" smtClean="0"/>
              <a:t>9/1/2024</a:t>
            </a:fld>
            <a:endParaRPr lang="en-US" dirty="0"/>
          </a:p>
        </p:txBody>
      </p:sp>
      <p:sp>
        <p:nvSpPr>
          <p:cNvPr id="8" name="Footer Placeholder 7">
            <a:extLst>
              <a:ext uri="{FF2B5EF4-FFF2-40B4-BE49-F238E27FC236}">
                <a16:creationId xmlns:a16="http://schemas.microsoft.com/office/drawing/2014/main" id="{49CF5C5E-5D9D-4274-AEC9-71B9181BF3F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EEEE157-2786-4368-B831-EAAC24B19E7F}"/>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756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C3057-70D8-4C85-9859-43770440F94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277D4D2-29A9-44CE-A992-83539BC1D754}"/>
              </a:ext>
            </a:extLst>
          </p:cNvPr>
          <p:cNvSpPr>
            <a:spLocks noGrp="1"/>
          </p:cNvSpPr>
          <p:nvPr>
            <p:ph type="dt" sz="half" idx="10"/>
          </p:nvPr>
        </p:nvSpPr>
        <p:spPr/>
        <p:txBody>
          <a:bodyPr/>
          <a:lstStyle/>
          <a:p>
            <a:fld id="{96DFF08F-DC6B-4601-B491-B0F83F6DD2DA}" type="datetimeFigureOut">
              <a:rPr lang="en-US" smtClean="0"/>
              <a:t>9/1/2024</a:t>
            </a:fld>
            <a:endParaRPr lang="en-US" dirty="0"/>
          </a:p>
        </p:txBody>
      </p:sp>
      <p:sp>
        <p:nvSpPr>
          <p:cNvPr id="4" name="Footer Placeholder 3">
            <a:extLst>
              <a:ext uri="{FF2B5EF4-FFF2-40B4-BE49-F238E27FC236}">
                <a16:creationId xmlns:a16="http://schemas.microsoft.com/office/drawing/2014/main" id="{06C8F20B-44E0-4813-8024-155F941DDE7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3C2B892-C7E2-4F7D-B11F-85C66D93B363}"/>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850538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7E6175-03B6-41CC-9052-8F48A52DF10F}"/>
              </a:ext>
            </a:extLst>
          </p:cNvPr>
          <p:cNvSpPr>
            <a:spLocks noGrp="1"/>
          </p:cNvSpPr>
          <p:nvPr>
            <p:ph type="dt" sz="half" idx="10"/>
          </p:nvPr>
        </p:nvSpPr>
        <p:spPr/>
        <p:txBody>
          <a:bodyPr/>
          <a:lstStyle/>
          <a:p>
            <a:fld id="{96DFF08F-DC6B-4601-B491-B0F83F6DD2DA}" type="datetimeFigureOut">
              <a:rPr lang="en-US" smtClean="0"/>
              <a:t>9/1/2024</a:t>
            </a:fld>
            <a:endParaRPr lang="en-US" dirty="0"/>
          </a:p>
        </p:txBody>
      </p:sp>
      <p:sp>
        <p:nvSpPr>
          <p:cNvPr id="3" name="Footer Placeholder 2">
            <a:extLst>
              <a:ext uri="{FF2B5EF4-FFF2-40B4-BE49-F238E27FC236}">
                <a16:creationId xmlns:a16="http://schemas.microsoft.com/office/drawing/2014/main" id="{0CF023E0-F79B-4DF6-89EF-BD93B828AA4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C1959C81-A5CC-4E18-ABB6-C448DCC97D85}"/>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626767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AA835-61BC-4596-A605-4FD3CBBF72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25CD8A9-518F-40D8-BC25-433B8075E8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DD31759-2653-46A2-ABC0-A28939444B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2565C4-E542-4FAC-AFA7-52DB35D97966}"/>
              </a:ext>
            </a:extLst>
          </p:cNvPr>
          <p:cNvSpPr>
            <a:spLocks noGrp="1"/>
          </p:cNvSpPr>
          <p:nvPr>
            <p:ph type="dt" sz="half" idx="10"/>
          </p:nvPr>
        </p:nvSpPr>
        <p:spPr/>
        <p:txBody>
          <a:bodyPr/>
          <a:lstStyle/>
          <a:p>
            <a:fld id="{96DFF08F-DC6B-4601-B491-B0F83F6DD2DA}" type="datetimeFigureOut">
              <a:rPr lang="en-US" smtClean="0"/>
              <a:t>9/1/2024</a:t>
            </a:fld>
            <a:endParaRPr lang="en-US" dirty="0"/>
          </a:p>
        </p:txBody>
      </p:sp>
      <p:sp>
        <p:nvSpPr>
          <p:cNvPr id="6" name="Footer Placeholder 5">
            <a:extLst>
              <a:ext uri="{FF2B5EF4-FFF2-40B4-BE49-F238E27FC236}">
                <a16:creationId xmlns:a16="http://schemas.microsoft.com/office/drawing/2014/main" id="{7FC5A4CF-11BB-4CFC-8B7F-8BFEDA638AE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0B37D26-B5F5-4284-A4C2-4C1060737494}"/>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61753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BBEE9-8042-4A4F-9007-451BA313BC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952EDE7-4A3C-4924-8169-9550410713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C58FDA9-772F-43BC-90F8-E8843AAE0B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579E2CD-9A36-46A3-990E-06E3CF78DA68}"/>
              </a:ext>
            </a:extLst>
          </p:cNvPr>
          <p:cNvSpPr>
            <a:spLocks noGrp="1"/>
          </p:cNvSpPr>
          <p:nvPr>
            <p:ph type="dt" sz="half" idx="10"/>
          </p:nvPr>
        </p:nvSpPr>
        <p:spPr/>
        <p:txBody>
          <a:bodyPr/>
          <a:lstStyle/>
          <a:p>
            <a:fld id="{96DFF08F-DC6B-4601-B491-B0F83F6DD2DA}" type="datetimeFigureOut">
              <a:rPr lang="en-US" smtClean="0"/>
              <a:t>9/1/2024</a:t>
            </a:fld>
            <a:endParaRPr lang="en-US" dirty="0"/>
          </a:p>
        </p:txBody>
      </p:sp>
      <p:sp>
        <p:nvSpPr>
          <p:cNvPr id="6" name="Footer Placeholder 5">
            <a:extLst>
              <a:ext uri="{FF2B5EF4-FFF2-40B4-BE49-F238E27FC236}">
                <a16:creationId xmlns:a16="http://schemas.microsoft.com/office/drawing/2014/main" id="{39911E5F-6649-4927-B1B0-42969451522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915131E-7F7B-41F6-A588-64B0D74168D0}"/>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580620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81FC7E-E2B3-4379-9994-17A823582E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503BA7B-EE57-45C1-ADC5-A725A5A94F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089E618-D42B-4E95-9F56-00E655726E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DFF08F-DC6B-4601-B491-B0F83F6DD2DA}" type="datetimeFigureOut">
              <a:rPr lang="en-US" smtClean="0"/>
              <a:pPr/>
              <a:t>9/1/2024</a:t>
            </a:fld>
            <a:endParaRPr lang="en-US" dirty="0"/>
          </a:p>
        </p:txBody>
      </p:sp>
      <p:sp>
        <p:nvSpPr>
          <p:cNvPr id="5" name="Footer Placeholder 4">
            <a:extLst>
              <a:ext uri="{FF2B5EF4-FFF2-40B4-BE49-F238E27FC236}">
                <a16:creationId xmlns:a16="http://schemas.microsoft.com/office/drawing/2014/main" id="{E263947F-1CE7-4E27-9310-6D918D6F20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08AE8FE-1FAD-478C-8DE5-8B02E85406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623241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6DFF08F-DC6B-4601-B491-B0F83F6DD2DA}" type="datetimeFigureOut">
              <a:rPr lang="en-US" smtClean="0"/>
              <a:pPr/>
              <a:t>9/1/2024</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58638276"/>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2.gif"/><Relationship Id="rId1" Type="http://schemas.microsoft.com/office/2007/relationships/media" Target="../media/media2.gif"/><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3.gif"/><Relationship Id="rId1" Type="http://schemas.microsoft.com/office/2007/relationships/media" Target="../media/media3.gif"/><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9.jfif"/><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3.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gif"/><Relationship Id="rId1" Type="http://schemas.microsoft.com/office/2007/relationships/media" Target="../media/media1.gif"/><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56695" y="1164213"/>
            <a:ext cx="10222638" cy="1825096"/>
          </a:xfrm>
        </p:spPr>
        <p:txBody>
          <a:bodyPr/>
          <a:lstStyle/>
          <a:p>
            <a:r>
              <a:rPr lang="en-US" b="1" dirty="0">
                <a:solidFill>
                  <a:schemeClr val="tx1"/>
                </a:solidFill>
              </a:rPr>
              <a:t>S</a:t>
            </a:r>
            <a:r>
              <a:rPr lang="en-IN" b="1" dirty="0">
                <a:solidFill>
                  <a:schemeClr val="tx1"/>
                </a:solidFill>
              </a:rPr>
              <a:t>peed time and distance</a:t>
            </a:r>
          </a:p>
        </p:txBody>
      </p:sp>
      <p:sp>
        <p:nvSpPr>
          <p:cNvPr id="3" name="TextBox 2">
            <a:extLst>
              <a:ext uri="{FF2B5EF4-FFF2-40B4-BE49-F238E27FC236}">
                <a16:creationId xmlns:a16="http://schemas.microsoft.com/office/drawing/2014/main" id="{F766F8BC-1C7F-4FBA-B87D-EFCE59981DFF}"/>
              </a:ext>
            </a:extLst>
          </p:cNvPr>
          <p:cNvSpPr txBox="1"/>
          <p:nvPr/>
        </p:nvSpPr>
        <p:spPr>
          <a:xfrm>
            <a:off x="7448364" y="3136612"/>
            <a:ext cx="4811697" cy="584775"/>
          </a:xfrm>
          <a:prstGeom prst="rect">
            <a:avLst/>
          </a:prstGeom>
          <a:noFill/>
        </p:spPr>
        <p:txBody>
          <a:bodyPr wrap="square" rtlCol="0">
            <a:spAutoFit/>
          </a:bodyPr>
          <a:lstStyle/>
          <a:p>
            <a:r>
              <a:rPr lang="en-US" sz="3200" b="1" dirty="0">
                <a:solidFill>
                  <a:srgbClr val="FFC000"/>
                </a:solidFill>
                <a:latin typeface="Arial Black" panose="020B0A04020102020204" pitchFamily="34" charset="0"/>
              </a:rPr>
              <a:t>PRATYUS PRATYE</a:t>
            </a:r>
            <a:endParaRPr lang="en-IN" sz="3200" b="1" dirty="0">
              <a:solidFill>
                <a:srgbClr val="FFC000"/>
              </a:solidFill>
              <a:latin typeface="Arial Black" panose="020B0A04020102020204" pitchFamily="34" charset="0"/>
            </a:endParaRPr>
          </a:p>
        </p:txBody>
      </p:sp>
    </p:spTree>
    <p:extLst>
      <p:ext uri="{BB962C8B-B14F-4D97-AF65-F5344CB8AC3E}">
        <p14:creationId xmlns:p14="http://schemas.microsoft.com/office/powerpoint/2010/main" val="20843223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A04ED-6980-4B43-BA49-9EB354C08B20}"/>
              </a:ext>
            </a:extLst>
          </p:cNvPr>
          <p:cNvSpPr>
            <a:spLocks noGrp="1"/>
          </p:cNvSpPr>
          <p:nvPr>
            <p:ph type="title"/>
          </p:nvPr>
        </p:nvSpPr>
        <p:spPr/>
        <p:txBody>
          <a:bodyPr/>
          <a:lstStyle/>
          <a:p>
            <a:r>
              <a:rPr lang="en-US" dirty="0"/>
              <a:t>problems</a:t>
            </a:r>
            <a:endParaRPr lang="en-IN" dirty="0"/>
          </a:p>
        </p:txBody>
      </p:sp>
      <p:pic>
        <p:nvPicPr>
          <p:cNvPr id="3" name="togbro2">
            <a:hlinkClick r:id="" action="ppaction://media"/>
            <a:extLst>
              <a:ext uri="{FF2B5EF4-FFF2-40B4-BE49-F238E27FC236}">
                <a16:creationId xmlns:a16="http://schemas.microsoft.com/office/drawing/2014/main" id="{1F908C50-A005-4D61-B80C-6FE2C2596D5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823154"/>
            <a:ext cx="12192000" cy="3999876"/>
          </a:xfrm>
          <a:prstGeom prst="rect">
            <a:avLst/>
          </a:prstGeom>
        </p:spPr>
      </p:pic>
      <p:sp>
        <p:nvSpPr>
          <p:cNvPr id="6" name="TextBox 5">
            <a:extLst>
              <a:ext uri="{FF2B5EF4-FFF2-40B4-BE49-F238E27FC236}">
                <a16:creationId xmlns:a16="http://schemas.microsoft.com/office/drawing/2014/main" id="{3C3137BC-77A1-45F4-8739-CDDC6C707B1E}"/>
              </a:ext>
            </a:extLst>
          </p:cNvPr>
          <p:cNvSpPr txBox="1"/>
          <p:nvPr/>
        </p:nvSpPr>
        <p:spPr>
          <a:xfrm>
            <a:off x="415871" y="1937473"/>
            <a:ext cx="7783250" cy="461665"/>
          </a:xfrm>
          <a:prstGeom prst="rect">
            <a:avLst/>
          </a:prstGeom>
          <a:noFill/>
        </p:spPr>
        <p:txBody>
          <a:bodyPr wrap="square" rtlCol="0">
            <a:spAutoFit/>
          </a:bodyPr>
          <a:lstStyle/>
          <a:p>
            <a:r>
              <a:rPr lang="en-US" sz="2400" b="1" dirty="0"/>
              <a:t>TYPE 2:   A BRIDGE AND TRAIN</a:t>
            </a:r>
            <a:endParaRPr lang="en-IN" sz="2400" b="1" dirty="0"/>
          </a:p>
        </p:txBody>
      </p:sp>
    </p:spTree>
    <p:extLst>
      <p:ext uri="{BB962C8B-B14F-4D97-AF65-F5344CB8AC3E}">
        <p14:creationId xmlns:p14="http://schemas.microsoft.com/office/powerpoint/2010/main" val="704245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624DC-3013-484D-9FCF-A126C4301DF8}"/>
              </a:ext>
            </a:extLst>
          </p:cNvPr>
          <p:cNvSpPr>
            <a:spLocks noGrp="1"/>
          </p:cNvSpPr>
          <p:nvPr>
            <p:ph type="title"/>
          </p:nvPr>
        </p:nvSpPr>
        <p:spPr/>
        <p:txBody>
          <a:bodyPr/>
          <a:lstStyle/>
          <a:p>
            <a:r>
              <a:rPr lang="en-US" dirty="0"/>
              <a:t>trains</a:t>
            </a:r>
            <a:endParaRPr lang="en-IN" dirty="0"/>
          </a:p>
        </p:txBody>
      </p:sp>
      <p:sp>
        <p:nvSpPr>
          <p:cNvPr id="3" name="Rectangle 2">
            <a:extLst>
              <a:ext uri="{FF2B5EF4-FFF2-40B4-BE49-F238E27FC236}">
                <a16:creationId xmlns:a16="http://schemas.microsoft.com/office/drawing/2014/main" id="{9D523DDD-F85D-425B-8A75-9A1BF82A84B9}"/>
              </a:ext>
            </a:extLst>
          </p:cNvPr>
          <p:cNvSpPr/>
          <p:nvPr/>
        </p:nvSpPr>
        <p:spPr>
          <a:xfrm>
            <a:off x="420868" y="1974334"/>
            <a:ext cx="4477893" cy="369332"/>
          </a:xfrm>
          <a:prstGeom prst="rect">
            <a:avLst/>
          </a:prstGeom>
        </p:spPr>
        <p:txBody>
          <a:bodyPr wrap="none">
            <a:spAutoFit/>
          </a:bodyPr>
          <a:lstStyle/>
          <a:p>
            <a:r>
              <a:rPr lang="en-US" b="1" dirty="0"/>
              <a:t>TYPE 3:   A MOVING MAN AND TRAIN</a:t>
            </a:r>
            <a:endParaRPr lang="en-IN" b="1" dirty="0"/>
          </a:p>
        </p:txBody>
      </p:sp>
    </p:spTree>
    <p:extLst>
      <p:ext uri="{BB962C8B-B14F-4D97-AF65-F5344CB8AC3E}">
        <p14:creationId xmlns:p14="http://schemas.microsoft.com/office/powerpoint/2010/main" val="73090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59DF7-3513-4ED2-B27B-780B0E504324}"/>
              </a:ext>
            </a:extLst>
          </p:cNvPr>
          <p:cNvSpPr>
            <a:spLocks noGrp="1"/>
          </p:cNvSpPr>
          <p:nvPr>
            <p:ph type="title"/>
          </p:nvPr>
        </p:nvSpPr>
        <p:spPr/>
        <p:txBody>
          <a:bodyPr/>
          <a:lstStyle/>
          <a:p>
            <a:r>
              <a:rPr lang="en-US" dirty="0"/>
              <a:t>problems</a:t>
            </a:r>
            <a:endParaRPr lang="en-IN" dirty="0"/>
          </a:p>
        </p:txBody>
      </p:sp>
      <p:pic>
        <p:nvPicPr>
          <p:cNvPr id="3" name="tgv1">
            <a:hlinkClick r:id="" action="ppaction://media"/>
            <a:extLst>
              <a:ext uri="{FF2B5EF4-FFF2-40B4-BE49-F238E27FC236}">
                <a16:creationId xmlns:a16="http://schemas.microsoft.com/office/drawing/2014/main" id="{124C5E14-9790-40B5-81B0-9462B6CE369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656965"/>
            <a:ext cx="12191999" cy="4110155"/>
          </a:xfrm>
          <a:prstGeom prst="rect">
            <a:avLst/>
          </a:prstGeom>
        </p:spPr>
      </p:pic>
      <p:sp>
        <p:nvSpPr>
          <p:cNvPr id="6" name="Rectangle 5">
            <a:extLst>
              <a:ext uri="{FF2B5EF4-FFF2-40B4-BE49-F238E27FC236}">
                <a16:creationId xmlns:a16="http://schemas.microsoft.com/office/drawing/2014/main" id="{7A857171-D9C4-471C-A4B5-2B39FBF99116}"/>
              </a:ext>
            </a:extLst>
          </p:cNvPr>
          <p:cNvSpPr/>
          <p:nvPr/>
        </p:nvSpPr>
        <p:spPr>
          <a:xfrm>
            <a:off x="380228" y="1891307"/>
            <a:ext cx="2627258" cy="369332"/>
          </a:xfrm>
          <a:prstGeom prst="rect">
            <a:avLst/>
          </a:prstGeom>
        </p:spPr>
        <p:txBody>
          <a:bodyPr wrap="none">
            <a:spAutoFit/>
          </a:bodyPr>
          <a:lstStyle/>
          <a:p>
            <a:r>
              <a:rPr lang="en-US" b="1" dirty="0"/>
              <a:t>TYPE 4:   TWO TRAIN</a:t>
            </a:r>
            <a:endParaRPr lang="en-IN" b="1" dirty="0"/>
          </a:p>
        </p:txBody>
      </p:sp>
    </p:spTree>
    <p:extLst>
      <p:ext uri="{BB962C8B-B14F-4D97-AF65-F5344CB8AC3E}">
        <p14:creationId xmlns:p14="http://schemas.microsoft.com/office/powerpoint/2010/main" val="40319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88726-8D7B-4152-A374-FC5F9BBBE6D3}"/>
              </a:ext>
            </a:extLst>
          </p:cNvPr>
          <p:cNvSpPr>
            <a:spLocks noGrp="1"/>
          </p:cNvSpPr>
          <p:nvPr>
            <p:ph type="title"/>
          </p:nvPr>
        </p:nvSpPr>
        <p:spPr/>
        <p:txBody>
          <a:bodyPr/>
          <a:lstStyle/>
          <a:p>
            <a:r>
              <a:rPr lang="en-US" dirty="0"/>
              <a:t>TRAINS</a:t>
            </a:r>
            <a:endParaRPr lang="en-IN" dirty="0"/>
          </a:p>
        </p:txBody>
      </p:sp>
      <p:graphicFrame>
        <p:nvGraphicFramePr>
          <p:cNvPr id="3" name="Table 2">
            <a:extLst>
              <a:ext uri="{FF2B5EF4-FFF2-40B4-BE49-F238E27FC236}">
                <a16:creationId xmlns:a16="http://schemas.microsoft.com/office/drawing/2014/main" id="{EA336F32-2B29-4806-87E0-8AFC0D666380}"/>
              </a:ext>
            </a:extLst>
          </p:cNvPr>
          <p:cNvGraphicFramePr>
            <a:graphicFrameLocks noGrp="1"/>
          </p:cNvGraphicFramePr>
          <p:nvPr>
            <p:extLst>
              <p:ext uri="{D42A27DB-BD31-4B8C-83A1-F6EECF244321}">
                <p14:modId xmlns:p14="http://schemas.microsoft.com/office/powerpoint/2010/main" val="661077682"/>
              </p:ext>
            </p:extLst>
          </p:nvPr>
        </p:nvGraphicFramePr>
        <p:xfrm>
          <a:off x="203200" y="2029460"/>
          <a:ext cx="11866880" cy="4686300"/>
        </p:xfrm>
        <a:graphic>
          <a:graphicData uri="http://schemas.openxmlformats.org/drawingml/2006/table">
            <a:tbl>
              <a:tblPr firstRow="1" firstCol="1" bandRow="1">
                <a:tableStyleId>{5C22544A-7EE6-4342-B048-85BDC9FD1C3A}</a:tableStyleId>
              </a:tblPr>
              <a:tblGrid>
                <a:gridCol w="1108389">
                  <a:extLst>
                    <a:ext uri="{9D8B030D-6E8A-4147-A177-3AD203B41FA5}">
                      <a16:colId xmlns:a16="http://schemas.microsoft.com/office/drawing/2014/main" val="255519330"/>
                    </a:ext>
                  </a:extLst>
                </a:gridCol>
                <a:gridCol w="3101455">
                  <a:extLst>
                    <a:ext uri="{9D8B030D-6E8A-4147-A177-3AD203B41FA5}">
                      <a16:colId xmlns:a16="http://schemas.microsoft.com/office/drawing/2014/main" val="4146815111"/>
                    </a:ext>
                  </a:extLst>
                </a:gridCol>
                <a:gridCol w="7657036">
                  <a:extLst>
                    <a:ext uri="{9D8B030D-6E8A-4147-A177-3AD203B41FA5}">
                      <a16:colId xmlns:a16="http://schemas.microsoft.com/office/drawing/2014/main" val="2844593960"/>
                    </a:ext>
                  </a:extLst>
                </a:gridCol>
              </a:tblGrid>
              <a:tr h="1137825">
                <a:tc>
                  <a:txBody>
                    <a:bodyPr/>
                    <a:lstStyle/>
                    <a:p>
                      <a:pPr algn="just">
                        <a:lnSpc>
                          <a:spcPct val="107000"/>
                        </a:lnSpc>
                        <a:spcAft>
                          <a:spcPts val="0"/>
                        </a:spcAft>
                      </a:pPr>
                      <a:r>
                        <a:rPr lang="en-IN" sz="1800" b="1">
                          <a:solidFill>
                            <a:schemeClr val="tx1"/>
                          </a:solidFill>
                          <a:effectLst/>
                        </a:rPr>
                        <a:t>Case 1:</a:t>
                      </a:r>
                      <a:endParaRPr lang="en-IN" sz="18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2D050"/>
                    </a:solidFill>
                  </a:tcPr>
                </a:tc>
                <a:tc>
                  <a:txBody>
                    <a:bodyPr/>
                    <a:lstStyle/>
                    <a:p>
                      <a:pPr algn="just">
                        <a:lnSpc>
                          <a:spcPct val="107000"/>
                        </a:lnSpc>
                        <a:spcAft>
                          <a:spcPts val="0"/>
                        </a:spcAft>
                      </a:pPr>
                      <a:r>
                        <a:rPr lang="en-IN" sz="1800" b="1" dirty="0">
                          <a:solidFill>
                            <a:schemeClr val="tx1"/>
                          </a:solidFill>
                          <a:effectLst/>
                        </a:rPr>
                        <a:t>Train Crossing a tree</a:t>
                      </a:r>
                    </a:p>
                    <a:p>
                      <a:pPr algn="just">
                        <a:lnSpc>
                          <a:spcPct val="107000"/>
                        </a:lnSpc>
                        <a:spcAft>
                          <a:spcPts val="0"/>
                        </a:spcAft>
                      </a:pPr>
                      <a:r>
                        <a:rPr lang="en-IN" sz="1800" b="1" dirty="0">
                          <a:solidFill>
                            <a:schemeClr val="tx1"/>
                          </a:solidFill>
                          <a:effectLst/>
                        </a:rPr>
                        <a:t> </a:t>
                      </a:r>
                      <a:endParaRPr lang="en-IN" sz="18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solidFill>
                  </a:tcPr>
                </a:tc>
                <a:tc>
                  <a:txBody>
                    <a:bodyPr/>
                    <a:lstStyle/>
                    <a:p>
                      <a:pPr algn="just">
                        <a:lnSpc>
                          <a:spcPct val="107000"/>
                        </a:lnSpc>
                        <a:spcAft>
                          <a:spcPts val="0"/>
                        </a:spcAft>
                      </a:pPr>
                      <a:r>
                        <a:rPr lang="en-IN" sz="1800" b="1" dirty="0">
                          <a:solidFill>
                            <a:schemeClr val="tx1"/>
                          </a:solidFill>
                          <a:effectLst/>
                        </a:rPr>
                        <a:t>Total Distance = Length of train </a:t>
                      </a:r>
                    </a:p>
                    <a:p>
                      <a:pPr algn="just">
                        <a:lnSpc>
                          <a:spcPct val="107000"/>
                        </a:lnSpc>
                        <a:spcAft>
                          <a:spcPts val="0"/>
                        </a:spcAft>
                      </a:pPr>
                      <a:r>
                        <a:rPr lang="en-IN" sz="1800" b="1" dirty="0">
                          <a:solidFill>
                            <a:schemeClr val="tx1"/>
                          </a:solidFill>
                          <a:effectLst/>
                        </a:rPr>
                        <a:t>Speed               = Speed of train+ 0 (Speed of stationary object)</a:t>
                      </a:r>
                      <a:endParaRPr lang="en-IN" sz="18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B97A57"/>
                    </a:solidFill>
                  </a:tcPr>
                </a:tc>
                <a:extLst>
                  <a:ext uri="{0D108BD9-81ED-4DB2-BD59-A6C34878D82A}">
                    <a16:rowId xmlns:a16="http://schemas.microsoft.com/office/drawing/2014/main" val="3255137720"/>
                  </a:ext>
                </a:extLst>
              </a:tr>
              <a:tr h="874600">
                <a:tc>
                  <a:txBody>
                    <a:bodyPr/>
                    <a:lstStyle/>
                    <a:p>
                      <a:pPr algn="just">
                        <a:lnSpc>
                          <a:spcPct val="107000"/>
                        </a:lnSpc>
                        <a:spcAft>
                          <a:spcPts val="0"/>
                        </a:spcAft>
                      </a:pPr>
                      <a:r>
                        <a:rPr lang="en-IN" sz="1800" b="1">
                          <a:solidFill>
                            <a:schemeClr val="tx1"/>
                          </a:solidFill>
                          <a:effectLst/>
                        </a:rPr>
                        <a:t>Case 2:</a:t>
                      </a:r>
                      <a:endParaRPr lang="en-IN" sz="18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2D050"/>
                    </a:solidFill>
                  </a:tcPr>
                </a:tc>
                <a:tc>
                  <a:txBody>
                    <a:bodyPr/>
                    <a:lstStyle/>
                    <a:p>
                      <a:pPr algn="just">
                        <a:lnSpc>
                          <a:spcPct val="107000"/>
                        </a:lnSpc>
                        <a:spcAft>
                          <a:spcPts val="0"/>
                        </a:spcAft>
                      </a:pPr>
                      <a:r>
                        <a:rPr lang="en-IN" sz="1800" b="1">
                          <a:solidFill>
                            <a:schemeClr val="tx1"/>
                          </a:solidFill>
                          <a:effectLst/>
                        </a:rPr>
                        <a:t>Train crossing a Platform</a:t>
                      </a:r>
                      <a:endParaRPr lang="en-IN" sz="18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solidFill>
                  </a:tcPr>
                </a:tc>
                <a:tc>
                  <a:txBody>
                    <a:bodyPr/>
                    <a:lstStyle/>
                    <a:p>
                      <a:pPr algn="just">
                        <a:lnSpc>
                          <a:spcPct val="107000"/>
                        </a:lnSpc>
                        <a:spcAft>
                          <a:spcPts val="0"/>
                        </a:spcAft>
                      </a:pPr>
                      <a:r>
                        <a:rPr lang="en-IN" sz="1800" b="1" dirty="0">
                          <a:solidFill>
                            <a:schemeClr val="tx1"/>
                          </a:solidFill>
                          <a:effectLst/>
                        </a:rPr>
                        <a:t>Total Distance = Length of first train + Length of Platform</a:t>
                      </a:r>
                    </a:p>
                    <a:p>
                      <a:pPr algn="just">
                        <a:lnSpc>
                          <a:spcPct val="107000"/>
                        </a:lnSpc>
                        <a:spcAft>
                          <a:spcPts val="0"/>
                        </a:spcAft>
                      </a:pPr>
                      <a:r>
                        <a:rPr lang="en-IN" sz="1800" b="1" dirty="0">
                          <a:solidFill>
                            <a:schemeClr val="tx1"/>
                          </a:solidFill>
                          <a:effectLst/>
                        </a:rPr>
                        <a:t>Speed               = Speed of train </a:t>
                      </a:r>
                      <a:endParaRPr lang="en-IN" sz="18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B97A57"/>
                    </a:solidFill>
                  </a:tcPr>
                </a:tc>
                <a:extLst>
                  <a:ext uri="{0D108BD9-81ED-4DB2-BD59-A6C34878D82A}">
                    <a16:rowId xmlns:a16="http://schemas.microsoft.com/office/drawing/2014/main" val="105874111"/>
                  </a:ext>
                </a:extLst>
              </a:tr>
              <a:tr h="910306">
                <a:tc>
                  <a:txBody>
                    <a:bodyPr/>
                    <a:lstStyle/>
                    <a:p>
                      <a:pPr algn="just">
                        <a:lnSpc>
                          <a:spcPct val="107000"/>
                        </a:lnSpc>
                        <a:spcAft>
                          <a:spcPts val="0"/>
                        </a:spcAft>
                      </a:pPr>
                      <a:r>
                        <a:rPr lang="en-IN" sz="1800" b="1" dirty="0">
                          <a:solidFill>
                            <a:schemeClr val="tx1"/>
                          </a:solidFill>
                          <a:effectLst/>
                        </a:rPr>
                        <a:t>Case 3</a:t>
                      </a:r>
                      <a:endParaRPr lang="en-IN" sz="18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2D050"/>
                    </a:solidFill>
                  </a:tcPr>
                </a:tc>
                <a:tc>
                  <a:txBody>
                    <a:bodyPr/>
                    <a:lstStyle/>
                    <a:p>
                      <a:pPr algn="just">
                        <a:lnSpc>
                          <a:spcPct val="107000"/>
                        </a:lnSpc>
                        <a:spcAft>
                          <a:spcPts val="0"/>
                        </a:spcAft>
                      </a:pPr>
                      <a:r>
                        <a:rPr lang="en-IN" sz="1800" b="1" dirty="0">
                          <a:solidFill>
                            <a:schemeClr val="tx1"/>
                          </a:solidFill>
                          <a:effectLst/>
                        </a:rPr>
                        <a:t>Train crossing moving Man</a:t>
                      </a:r>
                    </a:p>
                    <a:p>
                      <a:pPr algn="just">
                        <a:lnSpc>
                          <a:spcPct val="107000"/>
                        </a:lnSpc>
                        <a:spcAft>
                          <a:spcPts val="0"/>
                        </a:spcAft>
                      </a:pPr>
                      <a:r>
                        <a:rPr lang="en-IN" sz="1800" b="1" dirty="0">
                          <a:solidFill>
                            <a:schemeClr val="tx1"/>
                          </a:solidFill>
                          <a:effectLst/>
                        </a:rPr>
                        <a:t> </a:t>
                      </a:r>
                      <a:endParaRPr lang="en-IN" sz="18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solidFill>
                  </a:tcPr>
                </a:tc>
                <a:tc>
                  <a:txBody>
                    <a:bodyPr/>
                    <a:lstStyle/>
                    <a:p>
                      <a:pPr algn="just">
                        <a:lnSpc>
                          <a:spcPct val="107000"/>
                        </a:lnSpc>
                        <a:spcAft>
                          <a:spcPts val="0"/>
                        </a:spcAft>
                      </a:pPr>
                      <a:r>
                        <a:rPr lang="en-IN" sz="1800" b="1" dirty="0">
                          <a:solidFill>
                            <a:schemeClr val="tx1"/>
                          </a:solidFill>
                          <a:effectLst/>
                        </a:rPr>
                        <a:t>Total Distance     = Length of train </a:t>
                      </a:r>
                    </a:p>
                    <a:p>
                      <a:pPr algn="just">
                        <a:lnSpc>
                          <a:spcPct val="107000"/>
                        </a:lnSpc>
                        <a:spcAft>
                          <a:spcPts val="0"/>
                        </a:spcAft>
                      </a:pPr>
                      <a:r>
                        <a:rPr lang="en-IN" sz="1800" b="1" dirty="0">
                          <a:solidFill>
                            <a:schemeClr val="tx1"/>
                          </a:solidFill>
                          <a:effectLst/>
                        </a:rPr>
                        <a:t>Speed (Relative)  = Speed of first train (+/-) Speed of second train </a:t>
                      </a:r>
                      <a:endParaRPr lang="en-IN" sz="18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B97A57"/>
                    </a:solidFill>
                  </a:tcPr>
                </a:tc>
                <a:extLst>
                  <a:ext uri="{0D108BD9-81ED-4DB2-BD59-A6C34878D82A}">
                    <a16:rowId xmlns:a16="http://schemas.microsoft.com/office/drawing/2014/main" val="3493511992"/>
                  </a:ext>
                </a:extLst>
              </a:tr>
              <a:tr h="1763569">
                <a:tc>
                  <a:txBody>
                    <a:bodyPr/>
                    <a:lstStyle/>
                    <a:p>
                      <a:pPr algn="just">
                        <a:lnSpc>
                          <a:spcPct val="107000"/>
                        </a:lnSpc>
                        <a:spcAft>
                          <a:spcPts val="0"/>
                        </a:spcAft>
                      </a:pPr>
                      <a:r>
                        <a:rPr lang="en-IN" sz="1800" b="1" dirty="0">
                          <a:solidFill>
                            <a:schemeClr val="tx1"/>
                          </a:solidFill>
                          <a:effectLst/>
                        </a:rPr>
                        <a:t>Case 4</a:t>
                      </a:r>
                      <a:endParaRPr lang="en-IN" sz="18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2D050"/>
                    </a:solidFill>
                  </a:tcPr>
                </a:tc>
                <a:tc>
                  <a:txBody>
                    <a:bodyPr/>
                    <a:lstStyle/>
                    <a:p>
                      <a:pPr algn="just">
                        <a:lnSpc>
                          <a:spcPct val="107000"/>
                        </a:lnSpc>
                        <a:spcAft>
                          <a:spcPts val="0"/>
                        </a:spcAft>
                      </a:pPr>
                      <a:r>
                        <a:rPr lang="en-IN" sz="1800" b="1" dirty="0">
                          <a:solidFill>
                            <a:schemeClr val="tx1"/>
                          </a:solidFill>
                          <a:effectLst/>
                        </a:rPr>
                        <a:t>Two trains crossing each other</a:t>
                      </a:r>
                    </a:p>
                  </a:txBody>
                  <a:tcPr marL="68580" marR="68580" marT="0" marB="0">
                    <a:solidFill>
                      <a:srgbClr val="FF0000"/>
                    </a:solidFill>
                  </a:tcPr>
                </a:tc>
                <a:tc>
                  <a:txBody>
                    <a:bodyPr/>
                    <a:lstStyle/>
                    <a:p>
                      <a:pPr algn="just">
                        <a:lnSpc>
                          <a:spcPct val="107000"/>
                        </a:lnSpc>
                        <a:spcAft>
                          <a:spcPts val="0"/>
                        </a:spcAft>
                      </a:pPr>
                      <a:r>
                        <a:rPr lang="en-IN" sz="1800" b="1" dirty="0">
                          <a:solidFill>
                            <a:schemeClr val="tx1"/>
                          </a:solidFill>
                          <a:effectLst/>
                        </a:rPr>
                        <a:t>Total Distance    = Length of first train + Length of second train </a:t>
                      </a:r>
                    </a:p>
                    <a:p>
                      <a:pPr algn="just">
                        <a:lnSpc>
                          <a:spcPct val="107000"/>
                        </a:lnSpc>
                        <a:spcAft>
                          <a:spcPts val="0"/>
                        </a:spcAft>
                      </a:pPr>
                      <a:endParaRPr lang="en-IN" sz="1800" b="1" dirty="0">
                        <a:solidFill>
                          <a:schemeClr val="tx1"/>
                        </a:solidFill>
                        <a:effectLst/>
                      </a:endParaRPr>
                    </a:p>
                    <a:p>
                      <a:pPr algn="just">
                        <a:lnSpc>
                          <a:spcPct val="107000"/>
                        </a:lnSpc>
                        <a:spcAft>
                          <a:spcPts val="0"/>
                        </a:spcAft>
                      </a:pPr>
                      <a:r>
                        <a:rPr lang="en-IN" sz="1800" b="1" dirty="0">
                          <a:solidFill>
                            <a:schemeClr val="tx1"/>
                          </a:solidFill>
                          <a:effectLst/>
                        </a:rPr>
                        <a:t>Speed (Relative) = Speed of first train (+/-) Speed of second train </a:t>
                      </a:r>
                    </a:p>
                  </a:txBody>
                  <a:tcPr marL="68580" marR="68580" marT="0" marB="0">
                    <a:solidFill>
                      <a:srgbClr val="B97A57"/>
                    </a:solidFill>
                  </a:tcPr>
                </a:tc>
                <a:extLst>
                  <a:ext uri="{0D108BD9-81ED-4DB2-BD59-A6C34878D82A}">
                    <a16:rowId xmlns:a16="http://schemas.microsoft.com/office/drawing/2014/main" val="1235388085"/>
                  </a:ext>
                </a:extLst>
              </a:tr>
            </a:tbl>
          </a:graphicData>
        </a:graphic>
      </p:graphicFrame>
    </p:spTree>
    <p:extLst>
      <p:ext uri="{BB962C8B-B14F-4D97-AF65-F5344CB8AC3E}">
        <p14:creationId xmlns:p14="http://schemas.microsoft.com/office/powerpoint/2010/main" val="4036508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4DD20-7400-43F6-B6B9-FCF81D33A0A6}"/>
              </a:ext>
            </a:extLst>
          </p:cNvPr>
          <p:cNvSpPr>
            <a:spLocks noGrp="1"/>
          </p:cNvSpPr>
          <p:nvPr>
            <p:ph type="title"/>
          </p:nvPr>
        </p:nvSpPr>
        <p:spPr/>
        <p:txBody>
          <a:bodyPr/>
          <a:lstStyle/>
          <a:p>
            <a:r>
              <a:rPr lang="en-US"/>
              <a:t>Boat and Stream</a:t>
            </a:r>
            <a:endParaRPr lang="en-IN" dirty="0"/>
          </a:p>
        </p:txBody>
      </p:sp>
      <p:pic>
        <p:nvPicPr>
          <p:cNvPr id="5" name="Picture 4" descr="A container with objects in it&#10;&#10;Description automatically generated">
            <a:extLst>
              <a:ext uri="{FF2B5EF4-FFF2-40B4-BE49-F238E27FC236}">
                <a16:creationId xmlns:a16="http://schemas.microsoft.com/office/drawing/2014/main" id="{8261FC42-17D7-4D06-8E88-D170D367A9A9}"/>
              </a:ext>
            </a:extLst>
          </p:cNvPr>
          <p:cNvPicPr>
            <a:picLocks noChangeAspect="1"/>
          </p:cNvPicPr>
          <p:nvPr/>
        </p:nvPicPr>
        <p:blipFill>
          <a:blip r:embed="rId2"/>
          <a:stretch>
            <a:fillRect/>
          </a:stretch>
        </p:blipFill>
        <p:spPr>
          <a:xfrm>
            <a:off x="406400" y="1871662"/>
            <a:ext cx="11345981" cy="4986338"/>
          </a:xfrm>
          <a:prstGeom prst="rect">
            <a:avLst/>
          </a:prstGeom>
        </p:spPr>
      </p:pic>
    </p:spTree>
    <p:extLst>
      <p:ext uri="{BB962C8B-B14F-4D97-AF65-F5344CB8AC3E}">
        <p14:creationId xmlns:p14="http://schemas.microsoft.com/office/powerpoint/2010/main" val="1474461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AA3D9-B25F-4157-B6F5-555931DF3CCA}"/>
              </a:ext>
            </a:extLst>
          </p:cNvPr>
          <p:cNvSpPr>
            <a:spLocks noGrp="1"/>
          </p:cNvSpPr>
          <p:nvPr>
            <p:ph type="title"/>
          </p:nvPr>
        </p:nvSpPr>
        <p:spPr/>
        <p:txBody>
          <a:bodyPr/>
          <a:lstStyle/>
          <a:p>
            <a:r>
              <a:rPr lang="en-US" dirty="0"/>
              <a:t>Boat and stream</a:t>
            </a:r>
            <a:endParaRPr lang="en-IN" dirty="0"/>
          </a:p>
        </p:txBody>
      </p:sp>
      <p:graphicFrame>
        <p:nvGraphicFramePr>
          <p:cNvPr id="3" name="Table 2">
            <a:extLst>
              <a:ext uri="{FF2B5EF4-FFF2-40B4-BE49-F238E27FC236}">
                <a16:creationId xmlns:a16="http://schemas.microsoft.com/office/drawing/2014/main" id="{879328A8-8AD6-413E-8AA6-C53032FF89B4}"/>
              </a:ext>
            </a:extLst>
          </p:cNvPr>
          <p:cNvGraphicFramePr>
            <a:graphicFrameLocks noGrp="1"/>
          </p:cNvGraphicFramePr>
          <p:nvPr>
            <p:extLst>
              <p:ext uri="{D42A27DB-BD31-4B8C-83A1-F6EECF244321}">
                <p14:modId xmlns:p14="http://schemas.microsoft.com/office/powerpoint/2010/main" val="1103937141"/>
              </p:ext>
            </p:extLst>
          </p:nvPr>
        </p:nvGraphicFramePr>
        <p:xfrm>
          <a:off x="501967" y="2060829"/>
          <a:ext cx="11222673" cy="742062"/>
        </p:xfrm>
        <a:graphic>
          <a:graphicData uri="http://schemas.openxmlformats.org/drawingml/2006/table">
            <a:tbl>
              <a:tblPr firstRow="1" firstCol="1" bandRow="1">
                <a:tableStyleId>{5C22544A-7EE6-4342-B048-85BDC9FD1C3A}</a:tableStyleId>
              </a:tblPr>
              <a:tblGrid>
                <a:gridCol w="3404218">
                  <a:extLst>
                    <a:ext uri="{9D8B030D-6E8A-4147-A177-3AD203B41FA5}">
                      <a16:colId xmlns:a16="http://schemas.microsoft.com/office/drawing/2014/main" val="638231840"/>
                    </a:ext>
                  </a:extLst>
                </a:gridCol>
                <a:gridCol w="7818455">
                  <a:extLst>
                    <a:ext uri="{9D8B030D-6E8A-4147-A177-3AD203B41FA5}">
                      <a16:colId xmlns:a16="http://schemas.microsoft.com/office/drawing/2014/main" val="447458125"/>
                    </a:ext>
                  </a:extLst>
                </a:gridCol>
              </a:tblGrid>
              <a:tr h="310171">
                <a:tc>
                  <a:txBody>
                    <a:bodyPr/>
                    <a:lstStyle/>
                    <a:p>
                      <a:pPr algn="just">
                        <a:lnSpc>
                          <a:spcPct val="107000"/>
                        </a:lnSpc>
                        <a:spcAft>
                          <a:spcPts val="0"/>
                        </a:spcAft>
                      </a:pPr>
                      <a:r>
                        <a:rPr lang="en-IN" sz="2400" b="1" dirty="0">
                          <a:solidFill>
                            <a:srgbClr val="FF0000"/>
                          </a:solidFill>
                          <a:effectLst/>
                        </a:rPr>
                        <a:t>Downstream</a:t>
                      </a:r>
                      <a:endParaRPr lang="en-IN" sz="24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C000"/>
                    </a:solidFill>
                  </a:tcPr>
                </a:tc>
                <a:tc>
                  <a:txBody>
                    <a:bodyPr/>
                    <a:lstStyle/>
                    <a:p>
                      <a:pPr algn="just">
                        <a:lnSpc>
                          <a:spcPct val="107000"/>
                        </a:lnSpc>
                        <a:spcAft>
                          <a:spcPts val="0"/>
                        </a:spcAft>
                      </a:pPr>
                      <a:r>
                        <a:rPr lang="en-IN" sz="2400" b="1" dirty="0">
                          <a:solidFill>
                            <a:srgbClr val="FF0000"/>
                          </a:solidFill>
                          <a:effectLst/>
                        </a:rPr>
                        <a:t>Relative speed    = Speed of Boat + Speed of River</a:t>
                      </a:r>
                      <a:endParaRPr lang="en-IN" sz="24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extLst>
                  <a:ext uri="{0D108BD9-81ED-4DB2-BD59-A6C34878D82A}">
                    <a16:rowId xmlns:a16="http://schemas.microsoft.com/office/drawing/2014/main" val="2928173846"/>
                  </a:ext>
                </a:extLst>
              </a:tr>
              <a:tr h="338095">
                <a:tc>
                  <a:txBody>
                    <a:bodyPr/>
                    <a:lstStyle/>
                    <a:p>
                      <a:pPr algn="just">
                        <a:lnSpc>
                          <a:spcPct val="107000"/>
                        </a:lnSpc>
                        <a:spcAft>
                          <a:spcPts val="0"/>
                        </a:spcAft>
                      </a:pPr>
                      <a:r>
                        <a:rPr lang="en-IN" sz="2400" b="1" dirty="0">
                          <a:solidFill>
                            <a:srgbClr val="FF0000"/>
                          </a:solidFill>
                          <a:effectLst/>
                        </a:rPr>
                        <a:t>Up Stream</a:t>
                      </a:r>
                      <a:endParaRPr lang="en-IN" sz="24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C000"/>
                    </a:solidFill>
                  </a:tcPr>
                </a:tc>
                <a:tc>
                  <a:txBody>
                    <a:bodyPr/>
                    <a:lstStyle/>
                    <a:p>
                      <a:pPr algn="just">
                        <a:lnSpc>
                          <a:spcPct val="107000"/>
                        </a:lnSpc>
                        <a:spcAft>
                          <a:spcPts val="0"/>
                        </a:spcAft>
                      </a:pPr>
                      <a:r>
                        <a:rPr lang="en-IN" sz="2400" b="1" dirty="0">
                          <a:solidFill>
                            <a:srgbClr val="FF0000"/>
                          </a:solidFill>
                          <a:effectLst/>
                        </a:rPr>
                        <a:t>Relative speed    = Speed of Boat - Speed of River </a:t>
                      </a:r>
                      <a:endParaRPr lang="en-IN" sz="24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extLst>
                  <a:ext uri="{0D108BD9-81ED-4DB2-BD59-A6C34878D82A}">
                    <a16:rowId xmlns:a16="http://schemas.microsoft.com/office/drawing/2014/main" val="1998872697"/>
                  </a:ext>
                </a:extLst>
              </a:tr>
            </a:tbl>
          </a:graphicData>
        </a:graphic>
      </p:graphicFrame>
      <p:graphicFrame>
        <p:nvGraphicFramePr>
          <p:cNvPr id="4" name="Table 3">
            <a:extLst>
              <a:ext uri="{FF2B5EF4-FFF2-40B4-BE49-F238E27FC236}">
                <a16:creationId xmlns:a16="http://schemas.microsoft.com/office/drawing/2014/main" id="{7B182836-4E8F-49CB-A9AC-C60ABDAEB540}"/>
              </a:ext>
            </a:extLst>
          </p:cNvPr>
          <p:cNvGraphicFramePr>
            <a:graphicFrameLocks noGrp="1"/>
          </p:cNvGraphicFramePr>
          <p:nvPr>
            <p:extLst>
              <p:ext uri="{D42A27DB-BD31-4B8C-83A1-F6EECF244321}">
                <p14:modId xmlns:p14="http://schemas.microsoft.com/office/powerpoint/2010/main" val="391988848"/>
              </p:ext>
            </p:extLst>
          </p:nvPr>
        </p:nvGraphicFramePr>
        <p:xfrm>
          <a:off x="466405" y="3376861"/>
          <a:ext cx="11293795" cy="1351166"/>
        </p:xfrm>
        <a:graphic>
          <a:graphicData uri="http://schemas.openxmlformats.org/drawingml/2006/table">
            <a:tbl>
              <a:tblPr firstRow="1" firstCol="1" bandRow="1">
                <a:tableStyleId>{5C22544A-7EE6-4342-B048-85BDC9FD1C3A}</a:tableStyleId>
              </a:tblPr>
              <a:tblGrid>
                <a:gridCol w="3521395">
                  <a:extLst>
                    <a:ext uri="{9D8B030D-6E8A-4147-A177-3AD203B41FA5}">
                      <a16:colId xmlns:a16="http://schemas.microsoft.com/office/drawing/2014/main" val="1471990577"/>
                    </a:ext>
                  </a:extLst>
                </a:gridCol>
                <a:gridCol w="7772400">
                  <a:extLst>
                    <a:ext uri="{9D8B030D-6E8A-4147-A177-3AD203B41FA5}">
                      <a16:colId xmlns:a16="http://schemas.microsoft.com/office/drawing/2014/main" val="1409971745"/>
                    </a:ext>
                  </a:extLst>
                </a:gridCol>
              </a:tblGrid>
              <a:tr h="527948">
                <a:tc>
                  <a:txBody>
                    <a:bodyPr/>
                    <a:lstStyle/>
                    <a:p>
                      <a:pPr algn="just">
                        <a:lnSpc>
                          <a:spcPct val="107000"/>
                        </a:lnSpc>
                        <a:spcAft>
                          <a:spcPts val="0"/>
                        </a:spcAft>
                      </a:pPr>
                      <a:r>
                        <a:rPr lang="en-IN" sz="2400" b="1" dirty="0">
                          <a:solidFill>
                            <a:srgbClr val="FF0000"/>
                          </a:solidFill>
                          <a:effectLst/>
                        </a:rPr>
                        <a:t>Downstream</a:t>
                      </a:r>
                      <a:endParaRPr lang="en-IN" sz="24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2D050"/>
                    </a:solidFill>
                  </a:tcPr>
                </a:tc>
                <a:tc>
                  <a:txBody>
                    <a:bodyPr/>
                    <a:lstStyle/>
                    <a:p>
                      <a:pPr marL="0" marR="0" lvl="0" indent="0" algn="just" defTabSz="457200" rtl="0" eaLnBrk="1" fontAlgn="auto" latinLnBrk="0" hangingPunct="1">
                        <a:lnSpc>
                          <a:spcPct val="107000"/>
                        </a:lnSpc>
                        <a:spcBef>
                          <a:spcPts val="0"/>
                        </a:spcBef>
                        <a:spcAft>
                          <a:spcPts val="0"/>
                        </a:spcAft>
                        <a:buClrTx/>
                        <a:buSzTx/>
                        <a:buFontTx/>
                        <a:buNone/>
                        <a:tabLst/>
                        <a:defRPr/>
                      </a:pPr>
                      <a:r>
                        <a:rPr lang="en-IN" sz="2400" b="1" dirty="0">
                          <a:solidFill>
                            <a:srgbClr val="FF0000"/>
                          </a:solidFill>
                          <a:effectLst/>
                        </a:rPr>
                        <a:t>Distance covered= (U+V) T</a:t>
                      </a:r>
                      <a:endParaRPr lang="en-IN" sz="24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40000"/>
                        <a:lumOff val="60000"/>
                      </a:schemeClr>
                    </a:solidFill>
                  </a:tcPr>
                </a:tc>
                <a:extLst>
                  <a:ext uri="{0D108BD9-81ED-4DB2-BD59-A6C34878D82A}">
                    <a16:rowId xmlns:a16="http://schemas.microsoft.com/office/drawing/2014/main" val="2266175612"/>
                  </a:ext>
                </a:extLst>
              </a:tr>
              <a:tr h="823218">
                <a:tc>
                  <a:txBody>
                    <a:bodyPr/>
                    <a:lstStyle/>
                    <a:p>
                      <a:pPr algn="just">
                        <a:lnSpc>
                          <a:spcPct val="107000"/>
                        </a:lnSpc>
                        <a:spcAft>
                          <a:spcPts val="0"/>
                        </a:spcAft>
                      </a:pPr>
                      <a:r>
                        <a:rPr lang="en-IN" sz="2400" b="1" dirty="0">
                          <a:solidFill>
                            <a:srgbClr val="FF0000"/>
                          </a:solidFill>
                          <a:effectLst/>
                        </a:rPr>
                        <a:t>Up Stream</a:t>
                      </a:r>
                      <a:endParaRPr lang="en-IN" sz="24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2D050"/>
                    </a:solidFill>
                  </a:tcPr>
                </a:tc>
                <a:tc>
                  <a:txBody>
                    <a:bodyPr/>
                    <a:lstStyle/>
                    <a:p>
                      <a:pPr marL="0" marR="0" lvl="0" indent="0" algn="just" defTabSz="457200" rtl="0" eaLnBrk="1" fontAlgn="auto" latinLnBrk="0" hangingPunct="1">
                        <a:lnSpc>
                          <a:spcPct val="107000"/>
                        </a:lnSpc>
                        <a:spcBef>
                          <a:spcPts val="0"/>
                        </a:spcBef>
                        <a:spcAft>
                          <a:spcPts val="0"/>
                        </a:spcAft>
                        <a:buClrTx/>
                        <a:buSzTx/>
                        <a:buFontTx/>
                        <a:buNone/>
                        <a:tabLst/>
                        <a:defRPr/>
                      </a:pPr>
                      <a:r>
                        <a:rPr lang="en-IN" sz="2400" b="1" dirty="0">
                          <a:solidFill>
                            <a:srgbClr val="FF0000"/>
                          </a:solidFill>
                          <a:effectLst/>
                        </a:rPr>
                        <a:t>Distance covered= </a:t>
                      </a:r>
                      <a:r>
                        <a:rPr lang="en-IN" sz="2400" b="1">
                          <a:solidFill>
                            <a:srgbClr val="FF0000"/>
                          </a:solidFill>
                          <a:effectLst/>
                        </a:rPr>
                        <a:t>(U-V</a:t>
                      </a:r>
                      <a:r>
                        <a:rPr lang="en-IN" sz="2400" b="1" dirty="0">
                          <a:solidFill>
                            <a:srgbClr val="FF0000"/>
                          </a:solidFill>
                          <a:effectLst/>
                        </a:rPr>
                        <a:t>) T</a:t>
                      </a:r>
                      <a:endParaRPr lang="en-IN" sz="24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40000"/>
                        <a:lumOff val="60000"/>
                      </a:schemeClr>
                    </a:solidFill>
                  </a:tcPr>
                </a:tc>
                <a:extLst>
                  <a:ext uri="{0D108BD9-81ED-4DB2-BD59-A6C34878D82A}">
                    <a16:rowId xmlns:a16="http://schemas.microsoft.com/office/drawing/2014/main" val="611492849"/>
                  </a:ext>
                </a:extLst>
              </a:tr>
            </a:tbl>
          </a:graphicData>
        </a:graphic>
      </p:graphicFrame>
      <p:sp>
        <p:nvSpPr>
          <p:cNvPr id="5" name="Rectangle 4">
            <a:extLst>
              <a:ext uri="{FF2B5EF4-FFF2-40B4-BE49-F238E27FC236}">
                <a16:creationId xmlns:a16="http://schemas.microsoft.com/office/drawing/2014/main" id="{2F3086EC-D915-456E-8DC6-8A083DE22972}"/>
              </a:ext>
            </a:extLst>
          </p:cNvPr>
          <p:cNvSpPr/>
          <p:nvPr/>
        </p:nvSpPr>
        <p:spPr>
          <a:xfrm>
            <a:off x="430846" y="2961357"/>
            <a:ext cx="11103543" cy="374077"/>
          </a:xfrm>
          <a:prstGeom prst="rect">
            <a:avLst/>
          </a:prstGeom>
        </p:spPr>
        <p:txBody>
          <a:bodyPr wrap="square">
            <a:spAutoFit/>
          </a:bodyPr>
          <a:lstStyle/>
          <a:p>
            <a:pPr algn="just">
              <a:lnSpc>
                <a:spcPct val="107000"/>
              </a:lnSpc>
              <a:spcAft>
                <a:spcPts val="800"/>
              </a:spcAft>
            </a:pPr>
            <a:r>
              <a:rPr lang="en-IN" b="1" dirty="0">
                <a:latin typeface="Times New Roman" panose="02020603050405020304" pitchFamily="18" charset="0"/>
                <a:ea typeface="Calibri" panose="020F0502020204030204" pitchFamily="34" charset="0"/>
                <a:cs typeface="Times New Roman" panose="02020603050405020304" pitchFamily="18" charset="0"/>
              </a:rPr>
              <a:t>Let 	U= Speed of the boat in still water 		V=Speed of the stream. </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6" name="Table 6">
                <a:extLst>
                  <a:ext uri="{FF2B5EF4-FFF2-40B4-BE49-F238E27FC236}">
                    <a16:creationId xmlns:a16="http://schemas.microsoft.com/office/drawing/2014/main" id="{83C24D5C-C1D4-44D9-A9D5-C5F015656C23}"/>
                  </a:ext>
                </a:extLst>
              </p:cNvPr>
              <p:cNvGraphicFramePr>
                <a:graphicFrameLocks noGrp="1"/>
              </p:cNvGraphicFramePr>
              <p:nvPr>
                <p:extLst>
                  <p:ext uri="{D42A27DB-BD31-4B8C-83A1-F6EECF244321}">
                    <p14:modId xmlns:p14="http://schemas.microsoft.com/office/powerpoint/2010/main" val="3294537764"/>
                  </p:ext>
                </p:extLst>
              </p:nvPr>
            </p:nvGraphicFramePr>
            <p:xfrm>
              <a:off x="466405" y="4864946"/>
              <a:ext cx="11293796" cy="1590168"/>
            </p:xfrm>
            <a:graphic>
              <a:graphicData uri="http://schemas.openxmlformats.org/drawingml/2006/table">
                <a:tbl>
                  <a:tblPr firstRow="1" bandRow="1">
                    <a:tableStyleId>{5C22544A-7EE6-4342-B048-85BDC9FD1C3A}</a:tableStyleId>
                  </a:tblPr>
                  <a:tblGrid>
                    <a:gridCol w="3541716">
                      <a:extLst>
                        <a:ext uri="{9D8B030D-6E8A-4147-A177-3AD203B41FA5}">
                          <a16:colId xmlns:a16="http://schemas.microsoft.com/office/drawing/2014/main" val="2517596282"/>
                        </a:ext>
                      </a:extLst>
                    </a:gridCol>
                    <a:gridCol w="7752080">
                      <a:extLst>
                        <a:ext uri="{9D8B030D-6E8A-4147-A177-3AD203B41FA5}">
                          <a16:colId xmlns:a16="http://schemas.microsoft.com/office/drawing/2014/main" val="3295100356"/>
                        </a:ext>
                      </a:extLst>
                    </a:gridCol>
                  </a:tblGrid>
                  <a:tr h="370840">
                    <a:tc>
                      <a:txBody>
                        <a:bodyPr/>
                        <a:lstStyle/>
                        <a:p>
                          <a:r>
                            <a:rPr lang="en-IN" sz="1800" b="1" dirty="0">
                              <a:solidFill>
                                <a:schemeClr val="tx1">
                                  <a:lumMod val="95000"/>
                                </a:schemeClr>
                              </a:solidFill>
                              <a:effectLst/>
                            </a:rPr>
                            <a:t>Speed of Boat </a:t>
                          </a:r>
                          <a:endParaRPr lang="en-IN" dirty="0">
                            <a:solidFill>
                              <a:schemeClr val="tx1">
                                <a:lumMod val="95000"/>
                              </a:schemeClr>
                            </a:solidFill>
                          </a:endParaRPr>
                        </a:p>
                      </a:txBody>
                      <a:tcPr>
                        <a:solidFill>
                          <a:srgbClr val="FFC000"/>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IN" sz="2400" b="1" i="1" smtClean="0">
                                        <a:solidFill>
                                          <a:schemeClr val="tx1">
                                            <a:lumMod val="95000"/>
                                          </a:schemeClr>
                                        </a:solidFill>
                                        <a:effectLst/>
                                        <a:latin typeface="Cambria Math" panose="02040503050406030204" pitchFamily="18" charset="0"/>
                                      </a:rPr>
                                    </m:ctrlPr>
                                  </m:fPr>
                                  <m:num>
                                    <m:r>
                                      <m:rPr>
                                        <m:nor/>
                                      </m:rPr>
                                      <a:rPr lang="en-IN" sz="2400" b="1" dirty="0" smtClean="0">
                                        <a:solidFill>
                                          <a:schemeClr val="tx1">
                                            <a:lumMod val="95000"/>
                                          </a:schemeClr>
                                        </a:solidFill>
                                        <a:effectLst/>
                                      </a:rPr>
                                      <m:t>Downstream</m:t>
                                    </m:r>
                                    <m:r>
                                      <m:rPr>
                                        <m:nor/>
                                      </m:rPr>
                                      <a:rPr lang="en-IN" sz="2400" b="1" dirty="0" smtClean="0">
                                        <a:solidFill>
                                          <a:schemeClr val="tx1">
                                            <a:lumMod val="95000"/>
                                          </a:schemeClr>
                                        </a:solidFill>
                                        <a:effectLst/>
                                      </a:rPr>
                                      <m:t> + </m:t>
                                    </m:r>
                                    <m:r>
                                      <m:rPr>
                                        <m:nor/>
                                      </m:rPr>
                                      <a:rPr lang="en-IN" sz="2400" b="1" dirty="0" smtClean="0">
                                        <a:solidFill>
                                          <a:schemeClr val="tx1">
                                            <a:lumMod val="95000"/>
                                          </a:schemeClr>
                                        </a:solidFill>
                                        <a:effectLst/>
                                      </a:rPr>
                                      <m:t>Up</m:t>
                                    </m:r>
                                    <m:r>
                                      <m:rPr>
                                        <m:nor/>
                                      </m:rPr>
                                      <a:rPr lang="en-IN" sz="2400" b="1" dirty="0" smtClean="0">
                                        <a:solidFill>
                                          <a:schemeClr val="tx1">
                                            <a:lumMod val="95000"/>
                                          </a:schemeClr>
                                        </a:solidFill>
                                        <a:effectLst/>
                                      </a:rPr>
                                      <m:t> </m:t>
                                    </m:r>
                                    <m:r>
                                      <m:rPr>
                                        <m:nor/>
                                      </m:rPr>
                                      <a:rPr lang="en-IN" sz="2400" b="1" dirty="0" smtClean="0">
                                        <a:solidFill>
                                          <a:schemeClr val="tx1">
                                            <a:lumMod val="95000"/>
                                          </a:schemeClr>
                                        </a:solidFill>
                                        <a:effectLst/>
                                      </a:rPr>
                                      <m:t>Stream</m:t>
                                    </m:r>
                                  </m:num>
                                  <m:den>
                                    <m:r>
                                      <a:rPr lang="en-US" sz="2400" b="1" i="1" smtClean="0">
                                        <a:solidFill>
                                          <a:schemeClr val="tx1">
                                            <a:lumMod val="95000"/>
                                          </a:schemeClr>
                                        </a:solidFill>
                                        <a:effectLst/>
                                        <a:latin typeface="Cambria Math" panose="02040503050406030204" pitchFamily="18" charset="0"/>
                                      </a:rPr>
                                      <m:t>𝟐</m:t>
                                    </m:r>
                                  </m:den>
                                </m:f>
                              </m:oMath>
                            </m:oMathPara>
                          </a14:m>
                          <a:endParaRPr lang="en-IN" sz="2400" b="1" dirty="0">
                            <a:solidFill>
                              <a:schemeClr val="tx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a:solidFill>
                          <a:schemeClr val="bg2"/>
                        </a:solidFill>
                      </a:tcPr>
                    </a:tc>
                    <a:extLst>
                      <a:ext uri="{0D108BD9-81ED-4DB2-BD59-A6C34878D82A}">
                        <a16:rowId xmlns:a16="http://schemas.microsoft.com/office/drawing/2014/main" val="3388706224"/>
                      </a:ext>
                    </a:extLst>
                  </a:tr>
                  <a:tr h="370840">
                    <a:tc>
                      <a:txBody>
                        <a:bodyPr/>
                        <a:lstStyle/>
                        <a:p>
                          <a:r>
                            <a:rPr lang="en-IN" sz="1800" b="1" dirty="0">
                              <a:solidFill>
                                <a:schemeClr val="tx1">
                                  <a:lumMod val="95000"/>
                                </a:schemeClr>
                              </a:solidFill>
                              <a:effectLst/>
                            </a:rPr>
                            <a:t>Speed of River </a:t>
                          </a:r>
                          <a:endParaRPr lang="en-IN" dirty="0">
                            <a:solidFill>
                              <a:schemeClr val="tx1">
                                <a:lumMod val="95000"/>
                              </a:schemeClr>
                            </a:solidFill>
                          </a:endParaRPr>
                        </a:p>
                      </a:txBody>
                      <a:tcPr>
                        <a:solidFill>
                          <a:srgbClr val="FFC000"/>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IN" sz="2400" b="1" i="1" smtClean="0">
                                        <a:solidFill>
                                          <a:schemeClr val="tx1">
                                            <a:lumMod val="95000"/>
                                          </a:schemeClr>
                                        </a:solidFill>
                                        <a:effectLst/>
                                        <a:latin typeface="Cambria Math" panose="02040503050406030204" pitchFamily="18" charset="0"/>
                                      </a:rPr>
                                    </m:ctrlPr>
                                  </m:fPr>
                                  <m:num>
                                    <m:r>
                                      <m:rPr>
                                        <m:nor/>
                                      </m:rPr>
                                      <a:rPr lang="en-IN" sz="2400" b="1" dirty="0" smtClean="0">
                                        <a:solidFill>
                                          <a:schemeClr val="tx1">
                                            <a:lumMod val="95000"/>
                                          </a:schemeClr>
                                        </a:solidFill>
                                        <a:effectLst/>
                                      </a:rPr>
                                      <m:t>Downstream</m:t>
                                    </m:r>
                                    <m:r>
                                      <m:rPr>
                                        <m:nor/>
                                      </m:rPr>
                                      <a:rPr lang="en-IN" sz="2400" b="1" dirty="0" smtClean="0">
                                        <a:solidFill>
                                          <a:schemeClr val="tx1">
                                            <a:lumMod val="95000"/>
                                          </a:schemeClr>
                                        </a:solidFill>
                                        <a:effectLst/>
                                      </a:rPr>
                                      <m:t> </m:t>
                                    </m:r>
                                    <m:r>
                                      <m:rPr>
                                        <m:nor/>
                                      </m:rPr>
                                      <a:rPr lang="en-US" sz="2400" b="1" i="0" dirty="0" smtClean="0">
                                        <a:solidFill>
                                          <a:schemeClr val="tx1">
                                            <a:lumMod val="95000"/>
                                          </a:schemeClr>
                                        </a:solidFill>
                                        <a:effectLst/>
                                      </a:rPr>
                                      <m:t>−</m:t>
                                    </m:r>
                                    <m:r>
                                      <m:rPr>
                                        <m:nor/>
                                      </m:rPr>
                                      <a:rPr lang="en-IN" sz="2400" b="1" dirty="0" smtClean="0">
                                        <a:solidFill>
                                          <a:schemeClr val="tx1">
                                            <a:lumMod val="95000"/>
                                          </a:schemeClr>
                                        </a:solidFill>
                                        <a:effectLst/>
                                      </a:rPr>
                                      <m:t> </m:t>
                                    </m:r>
                                    <m:r>
                                      <m:rPr>
                                        <m:nor/>
                                      </m:rPr>
                                      <a:rPr lang="en-IN" sz="2400" b="1" dirty="0" smtClean="0">
                                        <a:solidFill>
                                          <a:schemeClr val="tx1">
                                            <a:lumMod val="95000"/>
                                          </a:schemeClr>
                                        </a:solidFill>
                                        <a:effectLst/>
                                      </a:rPr>
                                      <m:t>Up</m:t>
                                    </m:r>
                                    <m:r>
                                      <m:rPr>
                                        <m:nor/>
                                      </m:rPr>
                                      <a:rPr lang="en-IN" sz="2400" b="1" dirty="0" smtClean="0">
                                        <a:solidFill>
                                          <a:schemeClr val="tx1">
                                            <a:lumMod val="95000"/>
                                          </a:schemeClr>
                                        </a:solidFill>
                                        <a:effectLst/>
                                      </a:rPr>
                                      <m:t> </m:t>
                                    </m:r>
                                    <m:r>
                                      <m:rPr>
                                        <m:nor/>
                                      </m:rPr>
                                      <a:rPr lang="en-IN" sz="2400" b="1" dirty="0" smtClean="0">
                                        <a:solidFill>
                                          <a:schemeClr val="tx1">
                                            <a:lumMod val="95000"/>
                                          </a:schemeClr>
                                        </a:solidFill>
                                        <a:effectLst/>
                                      </a:rPr>
                                      <m:t>Stream</m:t>
                                    </m:r>
                                  </m:num>
                                  <m:den>
                                    <m:r>
                                      <a:rPr lang="en-US" sz="2400" b="1" i="1" smtClean="0">
                                        <a:solidFill>
                                          <a:schemeClr val="tx1">
                                            <a:lumMod val="95000"/>
                                          </a:schemeClr>
                                        </a:solidFill>
                                        <a:effectLst/>
                                        <a:latin typeface="Cambria Math" panose="02040503050406030204" pitchFamily="18" charset="0"/>
                                      </a:rPr>
                                      <m:t>𝟐</m:t>
                                    </m:r>
                                  </m:den>
                                </m:f>
                              </m:oMath>
                            </m:oMathPara>
                          </a14:m>
                          <a:endParaRPr lang="en-IN" sz="2400" b="1" dirty="0">
                            <a:solidFill>
                              <a:schemeClr val="tx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a:solidFill>
                          <a:schemeClr val="bg2"/>
                        </a:solidFill>
                      </a:tcPr>
                    </a:tc>
                    <a:extLst>
                      <a:ext uri="{0D108BD9-81ED-4DB2-BD59-A6C34878D82A}">
                        <a16:rowId xmlns:a16="http://schemas.microsoft.com/office/drawing/2014/main" val="232539746"/>
                      </a:ext>
                    </a:extLst>
                  </a:tr>
                </a:tbl>
              </a:graphicData>
            </a:graphic>
          </p:graphicFrame>
        </mc:Choice>
        <mc:Fallback xmlns="">
          <p:graphicFrame>
            <p:nvGraphicFramePr>
              <p:cNvPr id="6" name="Table 6">
                <a:extLst>
                  <a:ext uri="{FF2B5EF4-FFF2-40B4-BE49-F238E27FC236}">
                    <a16:creationId xmlns:a16="http://schemas.microsoft.com/office/drawing/2014/main" id="{83C24D5C-C1D4-44D9-A9D5-C5F015656C23}"/>
                  </a:ext>
                </a:extLst>
              </p:cNvPr>
              <p:cNvGraphicFramePr>
                <a:graphicFrameLocks noGrp="1"/>
              </p:cNvGraphicFramePr>
              <p:nvPr>
                <p:extLst>
                  <p:ext uri="{D42A27DB-BD31-4B8C-83A1-F6EECF244321}">
                    <p14:modId xmlns:p14="http://schemas.microsoft.com/office/powerpoint/2010/main" val="3294537764"/>
                  </p:ext>
                </p:extLst>
              </p:nvPr>
            </p:nvGraphicFramePr>
            <p:xfrm>
              <a:off x="466405" y="4864946"/>
              <a:ext cx="11293796" cy="1590168"/>
            </p:xfrm>
            <a:graphic>
              <a:graphicData uri="http://schemas.openxmlformats.org/drawingml/2006/table">
                <a:tbl>
                  <a:tblPr firstRow="1" bandRow="1">
                    <a:tableStyleId>{5C22544A-7EE6-4342-B048-85BDC9FD1C3A}</a:tableStyleId>
                  </a:tblPr>
                  <a:tblGrid>
                    <a:gridCol w="3541716">
                      <a:extLst>
                        <a:ext uri="{9D8B030D-6E8A-4147-A177-3AD203B41FA5}">
                          <a16:colId xmlns:a16="http://schemas.microsoft.com/office/drawing/2014/main" val="2517596282"/>
                        </a:ext>
                      </a:extLst>
                    </a:gridCol>
                    <a:gridCol w="7752080">
                      <a:extLst>
                        <a:ext uri="{9D8B030D-6E8A-4147-A177-3AD203B41FA5}">
                          <a16:colId xmlns:a16="http://schemas.microsoft.com/office/drawing/2014/main" val="3295100356"/>
                        </a:ext>
                      </a:extLst>
                    </a:gridCol>
                  </a:tblGrid>
                  <a:tr h="795084">
                    <a:tc>
                      <a:txBody>
                        <a:bodyPr/>
                        <a:lstStyle/>
                        <a:p>
                          <a:r>
                            <a:rPr lang="en-IN" sz="1800" b="1" dirty="0">
                              <a:solidFill>
                                <a:schemeClr val="tx1">
                                  <a:lumMod val="95000"/>
                                </a:schemeClr>
                              </a:solidFill>
                              <a:effectLst/>
                            </a:rPr>
                            <a:t>Speed of Boat </a:t>
                          </a:r>
                          <a:endParaRPr lang="en-IN" dirty="0">
                            <a:solidFill>
                              <a:schemeClr val="tx1">
                                <a:lumMod val="95000"/>
                              </a:schemeClr>
                            </a:solidFill>
                          </a:endParaRPr>
                        </a:p>
                      </a:txBody>
                      <a:tcPr>
                        <a:solidFill>
                          <a:srgbClr val="FFC000"/>
                        </a:solidFill>
                      </a:tcPr>
                    </a:tc>
                    <a:tc>
                      <a:txBody>
                        <a:bodyPr/>
                        <a:lstStyle/>
                        <a:p>
                          <a:endParaRPr lang="en-US"/>
                        </a:p>
                      </a:txBody>
                      <a:tcPr>
                        <a:blipFill>
                          <a:blip r:embed="rId2"/>
                          <a:stretch>
                            <a:fillRect l="-45719" t="-3817" r="-314" b="-100763"/>
                          </a:stretch>
                        </a:blipFill>
                      </a:tcPr>
                    </a:tc>
                    <a:extLst>
                      <a:ext uri="{0D108BD9-81ED-4DB2-BD59-A6C34878D82A}">
                        <a16:rowId xmlns:a16="http://schemas.microsoft.com/office/drawing/2014/main" val="3388706224"/>
                      </a:ext>
                    </a:extLst>
                  </a:tr>
                  <a:tr h="795084">
                    <a:tc>
                      <a:txBody>
                        <a:bodyPr/>
                        <a:lstStyle/>
                        <a:p>
                          <a:r>
                            <a:rPr lang="en-IN" sz="1800" b="1" dirty="0">
                              <a:solidFill>
                                <a:schemeClr val="tx1">
                                  <a:lumMod val="95000"/>
                                </a:schemeClr>
                              </a:solidFill>
                              <a:effectLst/>
                            </a:rPr>
                            <a:t>Speed of River </a:t>
                          </a:r>
                          <a:endParaRPr lang="en-IN" dirty="0">
                            <a:solidFill>
                              <a:schemeClr val="tx1">
                                <a:lumMod val="95000"/>
                              </a:schemeClr>
                            </a:solidFill>
                          </a:endParaRPr>
                        </a:p>
                      </a:txBody>
                      <a:tcPr>
                        <a:solidFill>
                          <a:srgbClr val="FFC000"/>
                        </a:solidFill>
                      </a:tcPr>
                    </a:tc>
                    <a:tc>
                      <a:txBody>
                        <a:bodyPr/>
                        <a:lstStyle/>
                        <a:p>
                          <a:endParaRPr lang="en-US"/>
                        </a:p>
                      </a:txBody>
                      <a:tcPr>
                        <a:blipFill>
                          <a:blip r:embed="rId2"/>
                          <a:stretch>
                            <a:fillRect l="-45719" t="-104615" r="-314" b="-1538"/>
                          </a:stretch>
                        </a:blipFill>
                      </a:tcPr>
                    </a:tc>
                    <a:extLst>
                      <a:ext uri="{0D108BD9-81ED-4DB2-BD59-A6C34878D82A}">
                        <a16:rowId xmlns:a16="http://schemas.microsoft.com/office/drawing/2014/main" val="232539746"/>
                      </a:ext>
                    </a:extLst>
                  </a:tr>
                </a:tbl>
              </a:graphicData>
            </a:graphic>
          </p:graphicFrame>
        </mc:Fallback>
      </mc:AlternateContent>
    </p:spTree>
    <p:extLst>
      <p:ext uri="{BB962C8B-B14F-4D97-AF65-F5344CB8AC3E}">
        <p14:creationId xmlns:p14="http://schemas.microsoft.com/office/powerpoint/2010/main" val="2217480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6855A-1835-4B80-883F-9DBE3EC16BAC}"/>
              </a:ext>
            </a:extLst>
          </p:cNvPr>
          <p:cNvSpPr>
            <a:spLocks noGrp="1"/>
          </p:cNvSpPr>
          <p:nvPr>
            <p:ph type="title"/>
          </p:nvPr>
        </p:nvSpPr>
        <p:spPr/>
        <p:txBody>
          <a:bodyPr/>
          <a:lstStyle/>
          <a:p>
            <a:r>
              <a:rPr lang="en-US" dirty="0"/>
              <a:t>race</a:t>
            </a:r>
            <a:endParaRPr lang="en-IN" dirty="0"/>
          </a:p>
        </p:txBody>
      </p:sp>
      <p:sp>
        <p:nvSpPr>
          <p:cNvPr id="3" name="TextBox 2">
            <a:extLst>
              <a:ext uri="{FF2B5EF4-FFF2-40B4-BE49-F238E27FC236}">
                <a16:creationId xmlns:a16="http://schemas.microsoft.com/office/drawing/2014/main" id="{6E86C315-672C-4B0A-8168-E5DE443A13AB}"/>
              </a:ext>
            </a:extLst>
          </p:cNvPr>
          <p:cNvSpPr txBox="1"/>
          <p:nvPr/>
        </p:nvSpPr>
        <p:spPr>
          <a:xfrm>
            <a:off x="372861" y="1979720"/>
            <a:ext cx="5086905" cy="1200329"/>
          </a:xfrm>
          <a:prstGeom prst="rect">
            <a:avLst/>
          </a:prstGeom>
          <a:noFill/>
        </p:spPr>
        <p:txBody>
          <a:bodyPr wrap="square" rtlCol="0">
            <a:spAutoFit/>
          </a:bodyPr>
          <a:lstStyle/>
          <a:p>
            <a:r>
              <a:rPr lang="en-US" dirty="0"/>
              <a:t>Two types of Races</a:t>
            </a:r>
          </a:p>
          <a:p>
            <a:endParaRPr lang="en-US" dirty="0"/>
          </a:p>
          <a:p>
            <a:pPr marL="342900" indent="-342900">
              <a:buAutoNum type="arabicPeriod"/>
            </a:pPr>
            <a:r>
              <a:rPr lang="en-US" dirty="0"/>
              <a:t>Linear race </a:t>
            </a:r>
          </a:p>
          <a:p>
            <a:pPr marL="342900" indent="-342900">
              <a:buAutoNum type="arabicPeriod"/>
            </a:pPr>
            <a:r>
              <a:rPr lang="en-US" dirty="0"/>
              <a:t>Circular race</a:t>
            </a:r>
            <a:endParaRPr lang="en-IN" dirty="0"/>
          </a:p>
        </p:txBody>
      </p:sp>
      <p:sp>
        <p:nvSpPr>
          <p:cNvPr id="6" name="TextBox 5">
            <a:extLst>
              <a:ext uri="{FF2B5EF4-FFF2-40B4-BE49-F238E27FC236}">
                <a16:creationId xmlns:a16="http://schemas.microsoft.com/office/drawing/2014/main" id="{9D7F8187-E3BF-40E7-8D44-30D2AEC818A1}"/>
              </a:ext>
            </a:extLst>
          </p:cNvPr>
          <p:cNvSpPr txBox="1"/>
          <p:nvPr/>
        </p:nvSpPr>
        <p:spPr>
          <a:xfrm>
            <a:off x="266329" y="3441779"/>
            <a:ext cx="3213717" cy="923330"/>
          </a:xfrm>
          <a:prstGeom prst="rect">
            <a:avLst/>
          </a:prstGeom>
          <a:noFill/>
        </p:spPr>
        <p:txBody>
          <a:bodyPr wrap="square" rtlCol="0">
            <a:spAutoFit/>
          </a:bodyPr>
          <a:lstStyle/>
          <a:p>
            <a:r>
              <a:rPr lang="en-US" dirty="0"/>
              <a:t>Linear Race </a:t>
            </a:r>
          </a:p>
          <a:p>
            <a:r>
              <a:rPr lang="en-US" dirty="0"/>
              <a:t>Speed = S1-S2</a:t>
            </a:r>
          </a:p>
          <a:p>
            <a:endParaRPr lang="en-IN" dirty="0"/>
          </a:p>
        </p:txBody>
      </p:sp>
    </p:spTree>
    <p:extLst>
      <p:ext uri="{BB962C8B-B14F-4D97-AF65-F5344CB8AC3E}">
        <p14:creationId xmlns:p14="http://schemas.microsoft.com/office/powerpoint/2010/main" val="402197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031DD-ACBA-4C97-80C8-370FE3E24F1B}"/>
              </a:ext>
            </a:extLst>
          </p:cNvPr>
          <p:cNvSpPr>
            <a:spLocks noGrp="1"/>
          </p:cNvSpPr>
          <p:nvPr>
            <p:ph type="title"/>
          </p:nvPr>
        </p:nvSpPr>
        <p:spPr>
          <a:xfrm>
            <a:off x="2842334" y="-177553"/>
            <a:ext cx="8610600" cy="594804"/>
          </a:xfrm>
        </p:spPr>
        <p:txBody>
          <a:bodyPr>
            <a:normAutofit fontScale="90000"/>
          </a:bodyPr>
          <a:lstStyle/>
          <a:p>
            <a:br>
              <a:rPr lang="en-IN" b="1" dirty="0"/>
            </a:br>
            <a:br>
              <a:rPr lang="en-IN" b="1" dirty="0"/>
            </a:br>
            <a:br>
              <a:rPr lang="en-IN" b="1" dirty="0"/>
            </a:br>
            <a:br>
              <a:rPr lang="en-IN" b="1" dirty="0"/>
            </a:br>
            <a:r>
              <a:rPr lang="en-IN" b="1" dirty="0">
                <a:solidFill>
                  <a:srgbClr val="FFC000"/>
                </a:solidFill>
              </a:rPr>
              <a:t>Circular motion </a:t>
            </a:r>
            <a:br>
              <a:rPr lang="en-IN" dirty="0"/>
            </a:br>
            <a:endParaRPr lang="en-IN" dirty="0"/>
          </a:p>
        </p:txBody>
      </p:sp>
      <p:sp>
        <p:nvSpPr>
          <p:cNvPr id="3" name="Rectangle 2">
            <a:extLst>
              <a:ext uri="{FF2B5EF4-FFF2-40B4-BE49-F238E27FC236}">
                <a16:creationId xmlns:a16="http://schemas.microsoft.com/office/drawing/2014/main" id="{B9C23C3D-5617-46C1-9385-D4B17C40CD7B}"/>
              </a:ext>
            </a:extLst>
          </p:cNvPr>
          <p:cNvSpPr/>
          <p:nvPr/>
        </p:nvSpPr>
        <p:spPr>
          <a:xfrm>
            <a:off x="498112" y="1948392"/>
            <a:ext cx="11185182" cy="670440"/>
          </a:xfrm>
          <a:prstGeom prst="rect">
            <a:avLst/>
          </a:prstGeom>
        </p:spPr>
        <p:txBody>
          <a:bodyPr wrap="square">
            <a:spAutoFit/>
          </a:bodyPr>
          <a:lstStyle/>
          <a:p>
            <a:pPr algn="just">
              <a:lnSpc>
                <a:spcPct val="107000"/>
              </a:lnSpc>
              <a:spcAft>
                <a:spcPts val="800"/>
              </a:spcAft>
            </a:pPr>
            <a:r>
              <a:rPr lang="en-IN" b="1" dirty="0">
                <a:latin typeface="Times New Roman" panose="02020603050405020304" pitchFamily="18" charset="0"/>
                <a:ea typeface="Calibri" panose="020F0502020204030204" pitchFamily="34" charset="0"/>
                <a:cs typeface="Times New Roman" panose="02020603050405020304" pitchFamily="18" charset="0"/>
              </a:rPr>
              <a:t>The relative Speed of 2 bodies moving around a circle in the same direction is taken as (V1-V2) and while moving in opposite direction is taken as (V1+V2)</a:t>
            </a: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E9758D42-6AB3-478B-A68F-19CF9FC795B1}"/>
              </a:ext>
            </a:extLst>
          </p:cNvPr>
          <p:cNvGraphicFramePr>
            <a:graphicFrameLocks noGrp="1"/>
          </p:cNvGraphicFramePr>
          <p:nvPr>
            <p:extLst>
              <p:ext uri="{D42A27DB-BD31-4B8C-83A1-F6EECF244321}">
                <p14:modId xmlns:p14="http://schemas.microsoft.com/office/powerpoint/2010/main" val="2864582124"/>
              </p:ext>
            </p:extLst>
          </p:nvPr>
        </p:nvGraphicFramePr>
        <p:xfrm>
          <a:off x="498112" y="2920254"/>
          <a:ext cx="11373322" cy="2610993"/>
        </p:xfrm>
        <a:graphic>
          <a:graphicData uri="http://schemas.openxmlformats.org/drawingml/2006/table">
            <a:tbl>
              <a:tblPr firstRow="1" firstCol="1" bandRow="1">
                <a:tableStyleId>{5C22544A-7EE6-4342-B048-85BDC9FD1C3A}</a:tableStyleId>
              </a:tblPr>
              <a:tblGrid>
                <a:gridCol w="1066285">
                  <a:extLst>
                    <a:ext uri="{9D8B030D-6E8A-4147-A177-3AD203B41FA5}">
                      <a16:colId xmlns:a16="http://schemas.microsoft.com/office/drawing/2014/main" val="286152743"/>
                    </a:ext>
                  </a:extLst>
                </a:gridCol>
                <a:gridCol w="1897894">
                  <a:extLst>
                    <a:ext uri="{9D8B030D-6E8A-4147-A177-3AD203B41FA5}">
                      <a16:colId xmlns:a16="http://schemas.microsoft.com/office/drawing/2014/main" val="984765563"/>
                    </a:ext>
                  </a:extLst>
                </a:gridCol>
                <a:gridCol w="5564937">
                  <a:extLst>
                    <a:ext uri="{9D8B030D-6E8A-4147-A177-3AD203B41FA5}">
                      <a16:colId xmlns:a16="http://schemas.microsoft.com/office/drawing/2014/main" val="2386220874"/>
                    </a:ext>
                  </a:extLst>
                </a:gridCol>
                <a:gridCol w="2844206">
                  <a:extLst>
                    <a:ext uri="{9D8B030D-6E8A-4147-A177-3AD203B41FA5}">
                      <a16:colId xmlns:a16="http://schemas.microsoft.com/office/drawing/2014/main" val="3842905911"/>
                    </a:ext>
                  </a:extLst>
                </a:gridCol>
              </a:tblGrid>
              <a:tr h="1024063">
                <a:tc>
                  <a:txBody>
                    <a:bodyPr/>
                    <a:lstStyle/>
                    <a:p>
                      <a:pPr algn="just">
                        <a:lnSpc>
                          <a:spcPct val="107000"/>
                        </a:lnSpc>
                        <a:spcAft>
                          <a:spcPts val="0"/>
                        </a:spcAft>
                      </a:pPr>
                      <a:r>
                        <a:rPr lang="en-IN" sz="1800">
                          <a:effectLst/>
                        </a:rPr>
                        <a:t>Case 1</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0"/>
                        </a:spcAft>
                      </a:pPr>
                      <a:r>
                        <a:rPr lang="en-IN" sz="1800" b="1">
                          <a:effectLst/>
                        </a:rPr>
                        <a:t>First Meeting</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0"/>
                        </a:spcAft>
                      </a:pPr>
                      <a:r>
                        <a:rPr lang="en-IN" sz="1800" b="1">
                          <a:effectLst/>
                        </a:rPr>
                        <a:t>Two or more bodies start moving simultaneously from the same point on the circumference of the circle. </a:t>
                      </a:r>
                    </a:p>
                    <a:p>
                      <a:pPr algn="just">
                        <a:lnSpc>
                          <a:spcPct val="107000"/>
                        </a:lnSpc>
                        <a:spcAft>
                          <a:spcPts val="0"/>
                        </a:spcAft>
                      </a:pPr>
                      <a:r>
                        <a:rPr lang="en-IN" sz="1800" b="1">
                          <a:effectLst/>
                        </a:rPr>
                        <a:t> </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0"/>
                        </a:spcAft>
                      </a:pPr>
                      <a:r>
                        <a:rPr lang="en-IN" sz="1800" b="1">
                          <a:effectLst/>
                        </a:rPr>
                        <a:t>First meeting time = Circumference / Relative Speed</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67390858"/>
                  </a:ext>
                </a:extLst>
              </a:tr>
              <a:tr h="1284631">
                <a:tc>
                  <a:txBody>
                    <a:bodyPr/>
                    <a:lstStyle/>
                    <a:p>
                      <a:pPr algn="just">
                        <a:lnSpc>
                          <a:spcPct val="107000"/>
                        </a:lnSpc>
                        <a:spcAft>
                          <a:spcPts val="0"/>
                        </a:spcAft>
                      </a:pPr>
                      <a:r>
                        <a:rPr lang="en-IN" sz="1800">
                          <a:effectLst/>
                        </a:rPr>
                        <a:t>Case 2</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0"/>
                        </a:spcAft>
                      </a:pPr>
                      <a:r>
                        <a:rPr lang="en-IN" sz="1800" b="1">
                          <a:effectLst/>
                        </a:rPr>
                        <a:t>First Meeting at starting point</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0"/>
                        </a:spcAft>
                      </a:pPr>
                      <a:r>
                        <a:rPr lang="en-IN" sz="1800" b="1" dirty="0">
                          <a:effectLst/>
                        </a:rPr>
                        <a:t>The first meeting at the starting point will occur after a time that is obtained by the LCM of the times that each of the bodies take to complete one full round.</a:t>
                      </a:r>
                    </a:p>
                    <a:p>
                      <a:pPr algn="just">
                        <a:lnSpc>
                          <a:spcPct val="107000"/>
                        </a:lnSpc>
                        <a:spcAft>
                          <a:spcPts val="0"/>
                        </a:spcAft>
                      </a:pPr>
                      <a:r>
                        <a:rPr lang="en-IN" sz="1800" b="1" dirty="0">
                          <a:effectLst/>
                        </a:rPr>
                        <a:t> </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0"/>
                        </a:spcAft>
                      </a:pPr>
                      <a:r>
                        <a:rPr lang="en-IN" sz="1800" b="1" dirty="0">
                          <a:effectLst/>
                        </a:rPr>
                        <a:t> T=LCM of(T1 and T2)</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86189962"/>
                  </a:ext>
                </a:extLst>
              </a:tr>
            </a:tbl>
          </a:graphicData>
        </a:graphic>
      </p:graphicFrame>
    </p:spTree>
    <p:extLst>
      <p:ext uri="{BB962C8B-B14F-4D97-AF65-F5344CB8AC3E}">
        <p14:creationId xmlns:p14="http://schemas.microsoft.com/office/powerpoint/2010/main" val="2742204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F59A7F-A335-4B9E-A240-883A94D337D4}"/>
              </a:ext>
            </a:extLst>
          </p:cNvPr>
          <p:cNvSpPr/>
          <p:nvPr/>
        </p:nvSpPr>
        <p:spPr>
          <a:xfrm>
            <a:off x="279587" y="299361"/>
            <a:ext cx="11266606" cy="3129639"/>
          </a:xfrm>
          <a:prstGeom prst="rect">
            <a:avLst/>
          </a:prstGeom>
        </p:spPr>
        <p:txBody>
          <a:bodyPr wrap="square">
            <a:spAutoFit/>
          </a:bodyPr>
          <a:lstStyle/>
          <a:p>
            <a:pPr algn="just">
              <a:lnSpc>
                <a:spcPct val="107000"/>
              </a:lnSpc>
              <a:spcAft>
                <a:spcPts val="800"/>
              </a:spcAft>
            </a:pPr>
            <a:r>
              <a:rPr lang="en-IN" sz="3600" dirty="0">
                <a:latin typeface="Times New Roman" panose="02020603050405020304" pitchFamily="18" charset="0"/>
                <a:ea typeface="Calibri" panose="020F0502020204030204" pitchFamily="34" charset="0"/>
                <a:cs typeface="Times New Roman" panose="02020603050405020304" pitchFamily="18" charset="0"/>
              </a:rPr>
              <a:t>1.If a person moving at the speed of 2.5 km/hr travels from Goa to </a:t>
            </a:r>
            <a:r>
              <a:rPr lang="en-IN" sz="3600" dirty="0" err="1">
                <a:latin typeface="Times New Roman" panose="02020603050405020304" pitchFamily="18" charset="0"/>
                <a:ea typeface="Calibri" panose="020F0502020204030204" pitchFamily="34" charset="0"/>
                <a:cs typeface="Times New Roman" panose="02020603050405020304" pitchFamily="18" charset="0"/>
              </a:rPr>
              <a:t>Mandya</a:t>
            </a:r>
            <a:r>
              <a:rPr lang="en-IN" sz="3600" dirty="0">
                <a:latin typeface="Times New Roman" panose="02020603050405020304" pitchFamily="18" charset="0"/>
                <a:ea typeface="Calibri" panose="020F0502020204030204" pitchFamily="34" charset="0"/>
                <a:cs typeface="Times New Roman" panose="02020603050405020304" pitchFamily="18" charset="0"/>
              </a:rPr>
              <a:t> in 1 day and 10 hr (assume he does not stop anywhere). Find the distance between Goa &amp; </a:t>
            </a:r>
            <a:r>
              <a:rPr lang="en-IN" sz="3600" dirty="0" err="1">
                <a:latin typeface="Times New Roman" panose="02020603050405020304" pitchFamily="18" charset="0"/>
                <a:ea typeface="Calibri" panose="020F0502020204030204" pitchFamily="34" charset="0"/>
                <a:cs typeface="Times New Roman" panose="02020603050405020304" pitchFamily="18" charset="0"/>
              </a:rPr>
              <a:t>Mandya</a:t>
            </a:r>
            <a:r>
              <a:rPr lang="en-IN" sz="3600" dirty="0">
                <a:latin typeface="Times New Roman" panose="02020603050405020304" pitchFamily="18" charset="0"/>
                <a:ea typeface="Calibri" panose="020F0502020204030204" pitchFamily="34" charset="0"/>
                <a:cs typeface="Times New Roman" panose="02020603050405020304" pitchFamily="18" charset="0"/>
              </a:rPr>
              <a:t>. </a:t>
            </a:r>
            <a:endParaRPr lang="en-IN" sz="3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3600" dirty="0">
                <a:latin typeface="Times New Roman" panose="02020603050405020304" pitchFamily="18" charset="0"/>
                <a:ea typeface="Calibri" panose="020F0502020204030204" pitchFamily="34" charset="0"/>
                <a:cs typeface="Times New Roman" panose="02020603050405020304" pitchFamily="18" charset="0"/>
              </a:rPr>
              <a:t>2. In the above problem, if a person wants to reach </a:t>
            </a:r>
            <a:r>
              <a:rPr lang="en-IN" sz="3600" dirty="0" err="1">
                <a:latin typeface="Times New Roman" panose="02020603050405020304" pitchFamily="18" charset="0"/>
                <a:ea typeface="Calibri" panose="020F0502020204030204" pitchFamily="34" charset="0"/>
                <a:cs typeface="Times New Roman" panose="02020603050405020304" pitchFamily="18" charset="0"/>
              </a:rPr>
              <a:t>Mandya</a:t>
            </a:r>
            <a:r>
              <a:rPr lang="en-IN" sz="3600" dirty="0">
                <a:latin typeface="Times New Roman" panose="02020603050405020304" pitchFamily="18" charset="0"/>
                <a:ea typeface="Calibri" panose="020F0502020204030204" pitchFamily="34" charset="0"/>
                <a:cs typeface="Times New Roman" panose="02020603050405020304" pitchFamily="18" charset="0"/>
              </a:rPr>
              <a:t> back in 17 hr, at what speed should he move? </a:t>
            </a:r>
            <a:endParaRPr lang="en-IN" sz="3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64726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F4182-B0CE-4BBC-B3F5-EAE1492CA73C}"/>
              </a:ext>
            </a:extLst>
          </p:cNvPr>
          <p:cNvSpPr>
            <a:spLocks noGrp="1"/>
          </p:cNvSpPr>
          <p:nvPr>
            <p:ph type="title"/>
          </p:nvPr>
        </p:nvSpPr>
        <p:spPr/>
        <p:txBody>
          <a:bodyPr/>
          <a:lstStyle/>
          <a:p>
            <a:r>
              <a:rPr lang="en-US" dirty="0"/>
              <a:t>problems</a:t>
            </a:r>
            <a:endParaRPr lang="en-IN" dirty="0"/>
          </a:p>
        </p:txBody>
      </p:sp>
      <p:sp>
        <p:nvSpPr>
          <p:cNvPr id="3" name="Rectangle 2">
            <a:extLst>
              <a:ext uri="{FF2B5EF4-FFF2-40B4-BE49-F238E27FC236}">
                <a16:creationId xmlns:a16="http://schemas.microsoft.com/office/drawing/2014/main" id="{9D1C44C4-D6B9-4A27-9E13-404AD3363900}"/>
              </a:ext>
            </a:extLst>
          </p:cNvPr>
          <p:cNvSpPr/>
          <p:nvPr/>
        </p:nvSpPr>
        <p:spPr>
          <a:xfrm>
            <a:off x="319854" y="1908651"/>
            <a:ext cx="11285656" cy="670440"/>
          </a:xfrm>
          <a:prstGeom prst="rect">
            <a:avLst/>
          </a:prstGeom>
        </p:spPr>
        <p:txBody>
          <a:bodyPr wrap="square">
            <a:spAutoFit/>
          </a:bodyPr>
          <a:lstStyle/>
          <a:p>
            <a:pPr algn="just">
              <a:lnSpc>
                <a:spcPct val="107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3. Pandya has a run-up of 100 m. If the speed at which he runs is 36 Km/hr, how much time does he take to complete his run- up? </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54542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0D67D-CC1B-44D0-A8A0-5344294BEFC9}"/>
              </a:ext>
            </a:extLst>
          </p:cNvPr>
          <p:cNvSpPr>
            <a:spLocks noGrp="1"/>
          </p:cNvSpPr>
          <p:nvPr>
            <p:ph type="title"/>
          </p:nvPr>
        </p:nvSpPr>
        <p:spPr/>
        <p:txBody>
          <a:bodyPr/>
          <a:lstStyle/>
          <a:p>
            <a:r>
              <a:rPr lang="en-IN" dirty="0"/>
              <a:t>AGENDA</a:t>
            </a:r>
          </a:p>
        </p:txBody>
      </p:sp>
      <p:graphicFrame>
        <p:nvGraphicFramePr>
          <p:cNvPr id="4" name="Content Placeholder 3">
            <a:extLst>
              <a:ext uri="{FF2B5EF4-FFF2-40B4-BE49-F238E27FC236}">
                <a16:creationId xmlns:a16="http://schemas.microsoft.com/office/drawing/2014/main" id="{0CDBAF53-0FF8-4104-B113-1EECEF956998}"/>
              </a:ext>
            </a:extLst>
          </p:cNvPr>
          <p:cNvGraphicFramePr>
            <a:graphicFrameLocks noGrp="1"/>
          </p:cNvGraphicFramePr>
          <p:nvPr>
            <p:ph idx="1"/>
            <p:extLst>
              <p:ext uri="{D42A27DB-BD31-4B8C-83A1-F6EECF244321}">
                <p14:modId xmlns:p14="http://schemas.microsoft.com/office/powerpoint/2010/main" val="2985640658"/>
              </p:ext>
            </p:extLst>
          </p:nvPr>
        </p:nvGraphicFramePr>
        <p:xfrm>
          <a:off x="882865" y="2136836"/>
          <a:ext cx="9264312" cy="41663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875152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AD6B0-8258-4BDA-863A-8567C98A2961}"/>
              </a:ext>
            </a:extLst>
          </p:cNvPr>
          <p:cNvSpPr>
            <a:spLocks noGrp="1"/>
          </p:cNvSpPr>
          <p:nvPr>
            <p:ph type="title"/>
          </p:nvPr>
        </p:nvSpPr>
        <p:spPr/>
        <p:txBody>
          <a:bodyPr/>
          <a:lstStyle/>
          <a:p>
            <a:r>
              <a:rPr lang="en-US" dirty="0"/>
              <a:t>problems</a:t>
            </a:r>
            <a:endParaRPr lang="en-IN" dirty="0"/>
          </a:p>
        </p:txBody>
      </p:sp>
      <p:sp>
        <p:nvSpPr>
          <p:cNvPr id="3" name="Rectangle 2">
            <a:extLst>
              <a:ext uri="{FF2B5EF4-FFF2-40B4-BE49-F238E27FC236}">
                <a16:creationId xmlns:a16="http://schemas.microsoft.com/office/drawing/2014/main" id="{4905CBFC-A61C-4FEA-A1B9-9A791B9F3DDA}"/>
              </a:ext>
            </a:extLst>
          </p:cNvPr>
          <p:cNvSpPr/>
          <p:nvPr/>
        </p:nvSpPr>
        <p:spPr>
          <a:xfrm>
            <a:off x="434154" y="1864312"/>
            <a:ext cx="11295181" cy="1867306"/>
          </a:xfrm>
          <a:prstGeom prst="rect">
            <a:avLst/>
          </a:prstGeom>
        </p:spPr>
        <p:txBody>
          <a:bodyPr wrap="square">
            <a:spAutoFit/>
          </a:bodyPr>
          <a:lstStyle/>
          <a:p>
            <a:pPr algn="just">
              <a:lnSpc>
                <a:spcPct val="107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4. Virat sees Anushka standing at a distance of 200 m from his position. He increases his speed by 50% and hence takes 20s now to reach her. </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a. If he travels at the original speed, how much time will he take? </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b. What was his original speed (in km/hr)? </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c. What is his new speed? </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066045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B10AA-987C-4850-9B8F-4022A039E1D6}"/>
              </a:ext>
            </a:extLst>
          </p:cNvPr>
          <p:cNvSpPr>
            <a:spLocks noGrp="1"/>
          </p:cNvSpPr>
          <p:nvPr>
            <p:ph type="title"/>
          </p:nvPr>
        </p:nvSpPr>
        <p:spPr/>
        <p:txBody>
          <a:bodyPr/>
          <a:lstStyle/>
          <a:p>
            <a:r>
              <a:rPr lang="en-US" dirty="0"/>
              <a:t>problems</a:t>
            </a:r>
            <a:endParaRPr lang="en-IN" dirty="0"/>
          </a:p>
        </p:txBody>
      </p:sp>
      <p:sp>
        <p:nvSpPr>
          <p:cNvPr id="3" name="Rectangle 2">
            <a:extLst>
              <a:ext uri="{FF2B5EF4-FFF2-40B4-BE49-F238E27FC236}">
                <a16:creationId xmlns:a16="http://schemas.microsoft.com/office/drawing/2014/main" id="{D36E1708-2ED2-4C43-ACD4-65BDC19D4863}"/>
              </a:ext>
            </a:extLst>
          </p:cNvPr>
          <p:cNvSpPr/>
          <p:nvPr/>
        </p:nvSpPr>
        <p:spPr>
          <a:xfrm>
            <a:off x="404110" y="1940167"/>
            <a:ext cx="11333281" cy="2694392"/>
          </a:xfrm>
          <a:prstGeom prst="rect">
            <a:avLst/>
          </a:prstGeom>
        </p:spPr>
        <p:txBody>
          <a:bodyPr wrap="square">
            <a:spAutoFit/>
          </a:bodyPr>
          <a:lstStyle/>
          <a:p>
            <a:pPr algn="just">
              <a:lnSpc>
                <a:spcPct val="107000"/>
              </a:lnSpc>
              <a:spcAft>
                <a:spcPts val="800"/>
              </a:spcAft>
            </a:pPr>
            <a:r>
              <a:rPr lang="en-IN" sz="4000" dirty="0">
                <a:latin typeface="Times New Roman" panose="02020603050405020304" pitchFamily="18" charset="0"/>
                <a:ea typeface="Calibri" panose="020F0502020204030204" pitchFamily="34" charset="0"/>
                <a:cs typeface="Times New Roman" panose="02020603050405020304" pitchFamily="18" charset="0"/>
              </a:rPr>
              <a:t>5. If instead of going at my usual speed of 30 Kmph, I go to office at 40 kmph, I reach office 10 minutes early. What is the usual time I take to reach office and what is the distance I travel? </a:t>
            </a:r>
            <a:endParaRPr lang="en-IN" sz="4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750850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0D876-F150-4C09-BDC5-8AB8A98A7881}"/>
              </a:ext>
            </a:extLst>
          </p:cNvPr>
          <p:cNvSpPr>
            <a:spLocks noGrp="1"/>
          </p:cNvSpPr>
          <p:nvPr>
            <p:ph type="title"/>
          </p:nvPr>
        </p:nvSpPr>
        <p:spPr/>
        <p:txBody>
          <a:bodyPr/>
          <a:lstStyle/>
          <a:p>
            <a:r>
              <a:rPr lang="en-US" dirty="0"/>
              <a:t>problems</a:t>
            </a:r>
            <a:endParaRPr lang="en-IN" dirty="0"/>
          </a:p>
        </p:txBody>
      </p:sp>
      <p:sp>
        <p:nvSpPr>
          <p:cNvPr id="3" name="Rectangle 2">
            <a:extLst>
              <a:ext uri="{FF2B5EF4-FFF2-40B4-BE49-F238E27FC236}">
                <a16:creationId xmlns:a16="http://schemas.microsoft.com/office/drawing/2014/main" id="{8F21207A-0E6F-49F6-B638-7D580CFD1000}"/>
              </a:ext>
            </a:extLst>
          </p:cNvPr>
          <p:cNvSpPr/>
          <p:nvPr/>
        </p:nvSpPr>
        <p:spPr>
          <a:xfrm>
            <a:off x="457399" y="2016014"/>
            <a:ext cx="11266606" cy="1938992"/>
          </a:xfrm>
          <a:prstGeom prst="rect">
            <a:avLst/>
          </a:prstGeom>
        </p:spPr>
        <p:txBody>
          <a:bodyPr wrap="square">
            <a:spAutoFit/>
          </a:bodyPr>
          <a:lstStyle/>
          <a:p>
            <a:r>
              <a:rPr lang="en-IN" sz="4000" dirty="0">
                <a:latin typeface="Times New Roman" panose="02020603050405020304" pitchFamily="18" charset="0"/>
                <a:ea typeface="Calibri" panose="020F0502020204030204" pitchFamily="34" charset="0"/>
              </a:rPr>
              <a:t>6. Two bicycles cover the same distance at 15km/hr and 16 km/hr respectively. Find the distance travelled by each, if one takes 16 min. longer than the other</a:t>
            </a:r>
            <a:endParaRPr lang="en-IN" sz="4000" dirty="0"/>
          </a:p>
        </p:txBody>
      </p:sp>
    </p:spTree>
    <p:extLst>
      <p:ext uri="{BB962C8B-B14F-4D97-AF65-F5344CB8AC3E}">
        <p14:creationId xmlns:p14="http://schemas.microsoft.com/office/powerpoint/2010/main" val="22389724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D9710-3F66-4C8B-B1E6-D52D96FCD2CC}"/>
              </a:ext>
            </a:extLst>
          </p:cNvPr>
          <p:cNvSpPr>
            <a:spLocks noGrp="1"/>
          </p:cNvSpPr>
          <p:nvPr>
            <p:ph type="title"/>
          </p:nvPr>
        </p:nvSpPr>
        <p:spPr/>
        <p:txBody>
          <a:bodyPr/>
          <a:lstStyle/>
          <a:p>
            <a:r>
              <a:rPr lang="en-US" dirty="0"/>
              <a:t>problems</a:t>
            </a:r>
            <a:endParaRPr lang="en-IN" dirty="0"/>
          </a:p>
        </p:txBody>
      </p:sp>
      <p:sp>
        <p:nvSpPr>
          <p:cNvPr id="3" name="Rectangle 2">
            <a:extLst>
              <a:ext uri="{FF2B5EF4-FFF2-40B4-BE49-F238E27FC236}">
                <a16:creationId xmlns:a16="http://schemas.microsoft.com/office/drawing/2014/main" id="{78C02765-DA32-4CF5-94A9-6DBF0EA0EA61}"/>
              </a:ext>
            </a:extLst>
          </p:cNvPr>
          <p:cNvSpPr/>
          <p:nvPr/>
        </p:nvSpPr>
        <p:spPr>
          <a:xfrm>
            <a:off x="281754" y="1940167"/>
            <a:ext cx="11323756" cy="2694392"/>
          </a:xfrm>
          <a:prstGeom prst="rect">
            <a:avLst/>
          </a:prstGeom>
        </p:spPr>
        <p:txBody>
          <a:bodyPr wrap="square">
            <a:spAutoFit/>
          </a:bodyPr>
          <a:lstStyle/>
          <a:p>
            <a:pPr algn="just">
              <a:lnSpc>
                <a:spcPct val="107000"/>
              </a:lnSpc>
              <a:spcAft>
                <a:spcPts val="800"/>
              </a:spcAft>
            </a:pPr>
            <a:r>
              <a:rPr lang="en-IN" sz="4000" dirty="0">
                <a:latin typeface="Times New Roman" panose="02020603050405020304" pitchFamily="18" charset="0"/>
                <a:ea typeface="Calibri" panose="020F0502020204030204" pitchFamily="34" charset="0"/>
                <a:cs typeface="Times New Roman" panose="02020603050405020304" pitchFamily="18" charset="0"/>
              </a:rPr>
              <a:t>7. Buses take 12 hr to cover a distance of 120 km between A and B. A bus starts from A at 8:00a.m. and another bus starts from B at 10:00 a.m. on the same day. When do the two buses meet? </a:t>
            </a:r>
            <a:endParaRPr lang="en-IN" sz="4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56546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C91C4-383D-4BAF-8DCD-11581EA7D760}"/>
              </a:ext>
            </a:extLst>
          </p:cNvPr>
          <p:cNvSpPr>
            <a:spLocks noGrp="1"/>
          </p:cNvSpPr>
          <p:nvPr>
            <p:ph type="title"/>
          </p:nvPr>
        </p:nvSpPr>
        <p:spPr/>
        <p:txBody>
          <a:bodyPr/>
          <a:lstStyle/>
          <a:p>
            <a:r>
              <a:rPr lang="en-US" dirty="0"/>
              <a:t>problems</a:t>
            </a:r>
            <a:endParaRPr lang="en-IN" dirty="0"/>
          </a:p>
        </p:txBody>
      </p:sp>
      <p:sp>
        <p:nvSpPr>
          <p:cNvPr id="3" name="Rectangle 2">
            <a:extLst>
              <a:ext uri="{FF2B5EF4-FFF2-40B4-BE49-F238E27FC236}">
                <a16:creationId xmlns:a16="http://schemas.microsoft.com/office/drawing/2014/main" id="{C6A1B52E-1EBE-494F-9406-71E0FDEE3860}"/>
              </a:ext>
            </a:extLst>
          </p:cNvPr>
          <p:cNvSpPr/>
          <p:nvPr/>
        </p:nvSpPr>
        <p:spPr>
          <a:xfrm>
            <a:off x="289810" y="1921117"/>
            <a:ext cx="11315700" cy="2954591"/>
          </a:xfrm>
          <a:prstGeom prst="rect">
            <a:avLst/>
          </a:prstGeom>
        </p:spPr>
        <p:txBody>
          <a:bodyPr wrap="square">
            <a:spAutoFit/>
          </a:bodyPr>
          <a:lstStyle/>
          <a:p>
            <a:pPr algn="just">
              <a:lnSpc>
                <a:spcPct val="107000"/>
              </a:lnSpc>
              <a:spcAft>
                <a:spcPts val="800"/>
              </a:spcAft>
            </a:pPr>
            <a:r>
              <a:rPr lang="en-IN" sz="4400" dirty="0">
                <a:latin typeface="Times New Roman" panose="02020603050405020304" pitchFamily="18" charset="0"/>
                <a:ea typeface="Calibri" panose="020F0502020204030204" pitchFamily="34" charset="0"/>
                <a:cs typeface="Times New Roman" panose="02020603050405020304" pitchFamily="18" charset="0"/>
              </a:rPr>
              <a:t>8. A, B and C start swimming simultaneously from the same end of a pool. To complete 10 laps, A takes 10 mins, B takes 8 mins and C takes 6 mins. What is the ratio of speeds of A, B and C. </a:t>
            </a:r>
            <a:endParaRPr lang="en-IN" sz="4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267173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55EEE-546B-4A43-9E49-70FC8CD4407D}"/>
              </a:ext>
            </a:extLst>
          </p:cNvPr>
          <p:cNvSpPr>
            <a:spLocks noGrp="1"/>
          </p:cNvSpPr>
          <p:nvPr>
            <p:ph type="title"/>
          </p:nvPr>
        </p:nvSpPr>
        <p:spPr/>
        <p:txBody>
          <a:bodyPr/>
          <a:lstStyle/>
          <a:p>
            <a:r>
              <a:rPr lang="en-US" dirty="0"/>
              <a:t>problems</a:t>
            </a:r>
            <a:endParaRPr lang="en-IN" dirty="0"/>
          </a:p>
        </p:txBody>
      </p:sp>
      <p:sp>
        <p:nvSpPr>
          <p:cNvPr id="3" name="Rectangle 2">
            <a:extLst>
              <a:ext uri="{FF2B5EF4-FFF2-40B4-BE49-F238E27FC236}">
                <a16:creationId xmlns:a16="http://schemas.microsoft.com/office/drawing/2014/main" id="{DF8FE96E-AE98-4F27-8E00-D42D63F312DE}"/>
              </a:ext>
            </a:extLst>
          </p:cNvPr>
          <p:cNvSpPr/>
          <p:nvPr/>
        </p:nvSpPr>
        <p:spPr>
          <a:xfrm>
            <a:off x="337435" y="1840705"/>
            <a:ext cx="11540240" cy="3960123"/>
          </a:xfrm>
          <a:prstGeom prst="rect">
            <a:avLst/>
          </a:prstGeom>
        </p:spPr>
        <p:txBody>
          <a:bodyPr wrap="square">
            <a:spAutoFit/>
          </a:bodyPr>
          <a:lstStyle/>
          <a:p>
            <a:pPr algn="just">
              <a:lnSpc>
                <a:spcPct val="107000"/>
              </a:lnSpc>
              <a:spcAft>
                <a:spcPts val="800"/>
              </a:spcAft>
            </a:pPr>
            <a:r>
              <a:rPr lang="en-IN" sz="3200" dirty="0">
                <a:latin typeface="Times New Roman" panose="02020603050405020304" pitchFamily="18" charset="0"/>
                <a:ea typeface="Calibri" panose="020F0502020204030204" pitchFamily="34" charset="0"/>
                <a:cs typeface="Times New Roman" panose="02020603050405020304" pitchFamily="18" charset="0"/>
              </a:rPr>
              <a:t>9. Mr. Ghosh arrives at his office 30 min late every day. On a particular day, he reduces his speed by 25% and hence arrived 50 min late instead. </a:t>
            </a:r>
            <a:endParaRPr lang="en-IN" sz="32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3200" dirty="0">
                <a:latin typeface="Times New Roman" panose="02020603050405020304" pitchFamily="18" charset="0"/>
                <a:ea typeface="Calibri" panose="020F0502020204030204" pitchFamily="34" charset="0"/>
                <a:cs typeface="Times New Roman" panose="02020603050405020304" pitchFamily="18" charset="0"/>
              </a:rPr>
              <a:t>a. Find how much time would he take to travel to his office if he decides to be on time on a blue moon day? </a:t>
            </a:r>
            <a:endParaRPr lang="en-IN" sz="32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3200" dirty="0">
                <a:latin typeface="Times New Roman" panose="02020603050405020304" pitchFamily="18" charset="0"/>
                <a:ea typeface="Calibri" panose="020F0502020204030204" pitchFamily="34" charset="0"/>
                <a:cs typeface="Times New Roman" panose="02020603050405020304" pitchFamily="18" charset="0"/>
              </a:rPr>
              <a:t>b. If he has to arrive on time, by what percentage should he increase his speed? </a:t>
            </a:r>
            <a:endParaRPr lang="en-IN" sz="3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02362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80935-0BB1-471E-B60F-E544811645FF}"/>
              </a:ext>
            </a:extLst>
          </p:cNvPr>
          <p:cNvSpPr>
            <a:spLocks noGrp="1"/>
          </p:cNvSpPr>
          <p:nvPr>
            <p:ph type="title"/>
          </p:nvPr>
        </p:nvSpPr>
        <p:spPr/>
        <p:txBody>
          <a:bodyPr/>
          <a:lstStyle/>
          <a:p>
            <a:r>
              <a:rPr lang="en-US" dirty="0"/>
              <a:t>problems</a:t>
            </a:r>
            <a:endParaRPr lang="en-IN" dirty="0"/>
          </a:p>
        </p:txBody>
      </p:sp>
      <p:sp>
        <p:nvSpPr>
          <p:cNvPr id="3" name="Rectangle 2">
            <a:extLst>
              <a:ext uri="{FF2B5EF4-FFF2-40B4-BE49-F238E27FC236}">
                <a16:creationId xmlns:a16="http://schemas.microsoft.com/office/drawing/2014/main" id="{17F4459D-A180-4B30-97A2-637AA746CA10}"/>
              </a:ext>
            </a:extLst>
          </p:cNvPr>
          <p:cNvSpPr/>
          <p:nvPr/>
        </p:nvSpPr>
        <p:spPr>
          <a:xfrm>
            <a:off x="299335" y="1878805"/>
            <a:ext cx="11306175" cy="1365758"/>
          </a:xfrm>
          <a:prstGeom prst="rect">
            <a:avLst/>
          </a:prstGeom>
        </p:spPr>
        <p:txBody>
          <a:bodyPr wrap="square">
            <a:spAutoFit/>
          </a:bodyPr>
          <a:lstStyle/>
          <a:p>
            <a:pPr algn="just">
              <a:lnSpc>
                <a:spcPct val="107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10. Ram and </a:t>
            </a:r>
            <a:r>
              <a:rPr lang="en-IN" dirty="0" err="1">
                <a:latin typeface="Times New Roman" panose="02020603050405020304" pitchFamily="18" charset="0"/>
                <a:ea typeface="Calibri" panose="020F0502020204030204" pitchFamily="34" charset="0"/>
                <a:cs typeface="Times New Roman" panose="02020603050405020304" pitchFamily="18" charset="0"/>
              </a:rPr>
              <a:t>Shyam</a:t>
            </a:r>
            <a:r>
              <a:rPr lang="en-IN" dirty="0">
                <a:latin typeface="Times New Roman" panose="02020603050405020304" pitchFamily="18" charset="0"/>
                <a:ea typeface="Calibri" panose="020F0502020204030204" pitchFamily="34" charset="0"/>
                <a:cs typeface="Times New Roman" panose="02020603050405020304" pitchFamily="18" charset="0"/>
              </a:rPr>
              <a:t> are two friends whose homes are 30km apart. Ram calls up </a:t>
            </a:r>
            <a:r>
              <a:rPr lang="en-IN" dirty="0" err="1">
                <a:latin typeface="Times New Roman" panose="02020603050405020304" pitchFamily="18" charset="0"/>
                <a:ea typeface="Calibri" panose="020F0502020204030204" pitchFamily="34" charset="0"/>
                <a:cs typeface="Times New Roman" panose="02020603050405020304" pitchFamily="18" charset="0"/>
              </a:rPr>
              <a:t>Shyam</a:t>
            </a:r>
            <a:r>
              <a:rPr lang="en-IN" dirty="0">
                <a:latin typeface="Times New Roman" panose="02020603050405020304" pitchFamily="18" charset="0"/>
                <a:ea typeface="Calibri" panose="020F0502020204030204" pitchFamily="34" charset="0"/>
                <a:cs typeface="Times New Roman" panose="02020603050405020304" pitchFamily="18" charset="0"/>
              </a:rPr>
              <a:t> on the phone and they decide to meet somewhere between their houses. Ram rides 4 Km/hr and </a:t>
            </a:r>
            <a:r>
              <a:rPr lang="en-IN" dirty="0" err="1">
                <a:latin typeface="Times New Roman" panose="02020603050405020304" pitchFamily="18" charset="0"/>
                <a:ea typeface="Calibri" panose="020F0502020204030204" pitchFamily="34" charset="0"/>
                <a:cs typeface="Times New Roman" panose="02020603050405020304" pitchFamily="18" charset="0"/>
              </a:rPr>
              <a:t>Shyam</a:t>
            </a:r>
            <a:r>
              <a:rPr lang="en-IN" dirty="0">
                <a:latin typeface="Times New Roman" panose="02020603050405020304" pitchFamily="18" charset="0"/>
                <a:ea typeface="Calibri" panose="020F0502020204030204" pitchFamily="34" charset="0"/>
                <a:cs typeface="Times New Roman" panose="02020603050405020304" pitchFamily="18" charset="0"/>
              </a:rPr>
              <a:t> at 6 Km/hr, and they start simultaneously from their respective homes. </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a. At what distance from </a:t>
            </a:r>
            <a:r>
              <a:rPr lang="en-IN" dirty="0" err="1">
                <a:latin typeface="Times New Roman" panose="02020603050405020304" pitchFamily="18" charset="0"/>
                <a:ea typeface="Calibri" panose="020F0502020204030204" pitchFamily="34" charset="0"/>
                <a:cs typeface="Times New Roman" panose="02020603050405020304" pitchFamily="18" charset="0"/>
              </a:rPr>
              <a:t>Shyam’s</a:t>
            </a:r>
            <a:r>
              <a:rPr lang="en-IN" dirty="0">
                <a:latin typeface="Times New Roman" panose="02020603050405020304" pitchFamily="18" charset="0"/>
                <a:ea typeface="Calibri" panose="020F0502020204030204" pitchFamily="34" charset="0"/>
                <a:cs typeface="Times New Roman" panose="02020603050405020304" pitchFamily="18" charset="0"/>
              </a:rPr>
              <a:t> house will they meet? </a:t>
            </a: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a:latin typeface="Times New Roman" panose="02020603050405020304" pitchFamily="18" charset="0"/>
                <a:ea typeface="Calibri" panose="020F0502020204030204" pitchFamily="34" charset="0"/>
                <a:cs typeface="Times New Roman" panose="02020603050405020304" pitchFamily="18" charset="0"/>
              </a:rPr>
              <a:t>b. After how much time will they meet? </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920986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50CF9-8650-49B8-9799-198984F5F98E}"/>
              </a:ext>
            </a:extLst>
          </p:cNvPr>
          <p:cNvSpPr>
            <a:spLocks noGrp="1"/>
          </p:cNvSpPr>
          <p:nvPr>
            <p:ph type="title"/>
          </p:nvPr>
        </p:nvSpPr>
        <p:spPr/>
        <p:txBody>
          <a:bodyPr/>
          <a:lstStyle/>
          <a:p>
            <a:r>
              <a:rPr lang="en-US" dirty="0"/>
              <a:t>problems</a:t>
            </a:r>
            <a:endParaRPr lang="en-IN" dirty="0"/>
          </a:p>
        </p:txBody>
      </p:sp>
      <p:sp>
        <p:nvSpPr>
          <p:cNvPr id="3" name="Rectangle 2">
            <a:extLst>
              <a:ext uri="{FF2B5EF4-FFF2-40B4-BE49-F238E27FC236}">
                <a16:creationId xmlns:a16="http://schemas.microsoft.com/office/drawing/2014/main" id="{6A00E7A8-8C00-43B6-91FE-09368BA127F3}"/>
              </a:ext>
            </a:extLst>
          </p:cNvPr>
          <p:cNvSpPr/>
          <p:nvPr/>
        </p:nvSpPr>
        <p:spPr>
          <a:xfrm>
            <a:off x="333375" y="1895386"/>
            <a:ext cx="11391900" cy="1200329"/>
          </a:xfrm>
          <a:prstGeom prst="rect">
            <a:avLst/>
          </a:prstGeom>
        </p:spPr>
        <p:txBody>
          <a:bodyPr wrap="square">
            <a:spAutoFit/>
          </a:bodyPr>
          <a:lstStyle/>
          <a:p>
            <a:r>
              <a:rPr lang="en-IN" dirty="0">
                <a:latin typeface="Times New Roman" panose="02020603050405020304" pitchFamily="18" charset="0"/>
                <a:ea typeface="Calibri" panose="020F0502020204030204" pitchFamily="34" charset="0"/>
              </a:rPr>
              <a:t>11. A train met with accident 150km from station A. It completed the remaining journey at 56 of the previous speed and reached 15 min late at station B. Had the accident taken place 30 km further, it would have been only 7 min </a:t>
            </a:r>
            <a:r>
              <a:rPr lang="en-IN" dirty="0"/>
              <a:t>late. Find the speed of the train and the distance between the two stations A and B </a:t>
            </a:r>
          </a:p>
          <a:p>
            <a:endParaRPr lang="en-IN" dirty="0"/>
          </a:p>
        </p:txBody>
      </p:sp>
    </p:spTree>
    <p:extLst>
      <p:ext uri="{BB962C8B-B14F-4D97-AF65-F5344CB8AC3E}">
        <p14:creationId xmlns:p14="http://schemas.microsoft.com/office/powerpoint/2010/main" val="12865977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736C0-171F-46B8-9315-6A68E06F4B7E}"/>
              </a:ext>
            </a:extLst>
          </p:cNvPr>
          <p:cNvSpPr>
            <a:spLocks noGrp="1"/>
          </p:cNvSpPr>
          <p:nvPr>
            <p:ph type="title"/>
          </p:nvPr>
        </p:nvSpPr>
        <p:spPr/>
        <p:txBody>
          <a:bodyPr/>
          <a:lstStyle/>
          <a:p>
            <a:r>
              <a:rPr lang="en-US" dirty="0"/>
              <a:t>problems</a:t>
            </a:r>
            <a:endParaRPr lang="en-IN" dirty="0"/>
          </a:p>
        </p:txBody>
      </p:sp>
      <p:sp>
        <p:nvSpPr>
          <p:cNvPr id="3" name="Rectangle 2">
            <a:extLst>
              <a:ext uri="{FF2B5EF4-FFF2-40B4-BE49-F238E27FC236}">
                <a16:creationId xmlns:a16="http://schemas.microsoft.com/office/drawing/2014/main" id="{DFCF2FD1-2B9D-456E-8B54-FA59AECB888E}"/>
              </a:ext>
            </a:extLst>
          </p:cNvPr>
          <p:cNvSpPr/>
          <p:nvPr/>
        </p:nvSpPr>
        <p:spPr>
          <a:xfrm>
            <a:off x="290881" y="1911592"/>
            <a:ext cx="11453444" cy="966803"/>
          </a:xfrm>
          <a:prstGeom prst="rect">
            <a:avLst/>
          </a:prstGeom>
        </p:spPr>
        <p:txBody>
          <a:bodyPr wrap="square">
            <a:spAutoFit/>
          </a:bodyPr>
          <a:lstStyle/>
          <a:p>
            <a:pPr algn="just">
              <a:lnSpc>
                <a:spcPct val="107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12. Mr. Ghosh </a:t>
            </a:r>
            <a:r>
              <a:rPr lang="en-IN" dirty="0" err="1">
                <a:latin typeface="Times New Roman" panose="02020603050405020304" pitchFamily="18" charset="0"/>
                <a:ea typeface="Calibri" panose="020F0502020204030204" pitchFamily="34" charset="0"/>
                <a:cs typeface="Times New Roman" panose="02020603050405020304" pitchFamily="18" charset="0"/>
              </a:rPr>
              <a:t>Babu</a:t>
            </a:r>
            <a:r>
              <a:rPr lang="en-IN" dirty="0">
                <a:latin typeface="Times New Roman" panose="02020603050405020304" pitchFamily="18" charset="0"/>
                <a:ea typeface="Calibri" panose="020F0502020204030204" pitchFamily="34" charset="0"/>
                <a:cs typeface="Times New Roman" panose="02020603050405020304" pitchFamily="18" charset="0"/>
              </a:rPr>
              <a:t> leaves his house daily at a particular time to go to his office. He reaches office 10 minutes late when he travels at 20 kmph and 5 minutes early when he travels at 30 kmph. At what speed should he travel to reach office on time? </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015256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5D226-448B-4870-92DA-9BBBAD8CADDE}"/>
              </a:ext>
            </a:extLst>
          </p:cNvPr>
          <p:cNvSpPr>
            <a:spLocks noGrp="1"/>
          </p:cNvSpPr>
          <p:nvPr>
            <p:ph type="title"/>
          </p:nvPr>
        </p:nvSpPr>
        <p:spPr/>
        <p:txBody>
          <a:bodyPr/>
          <a:lstStyle/>
          <a:p>
            <a:r>
              <a:rPr lang="en-US" dirty="0"/>
              <a:t>problems</a:t>
            </a:r>
            <a:endParaRPr lang="en-IN" dirty="0"/>
          </a:p>
        </p:txBody>
      </p:sp>
      <p:sp>
        <p:nvSpPr>
          <p:cNvPr id="3" name="Rectangle 2">
            <a:extLst>
              <a:ext uri="{FF2B5EF4-FFF2-40B4-BE49-F238E27FC236}">
                <a16:creationId xmlns:a16="http://schemas.microsoft.com/office/drawing/2014/main" id="{B68199FC-9F11-44F1-84D1-058DB77B4593}"/>
              </a:ext>
            </a:extLst>
          </p:cNvPr>
          <p:cNvSpPr/>
          <p:nvPr/>
        </p:nvSpPr>
        <p:spPr>
          <a:xfrm>
            <a:off x="361414" y="1900979"/>
            <a:ext cx="11458575" cy="1483548"/>
          </a:xfrm>
          <a:prstGeom prst="rect">
            <a:avLst/>
          </a:prstGeom>
        </p:spPr>
        <p:txBody>
          <a:bodyPr wrap="square">
            <a:spAutoFit/>
          </a:bodyPr>
          <a:lstStyle/>
          <a:p>
            <a:r>
              <a:rPr lang="en-IN" dirty="0">
                <a:latin typeface="Times New Roman" panose="02020603050405020304" pitchFamily="18" charset="0"/>
                <a:ea typeface="Calibri" panose="020F0502020204030204" pitchFamily="34" charset="0"/>
                <a:cs typeface="Times New Roman" panose="02020603050405020304" pitchFamily="18" charset="0"/>
              </a:rPr>
              <a:t>13. A and B start from point X towards Y and C from Point Y towards point X simultaneously from opposite ends, X and Y respectively of a swimming pool of length 200mts. A cross B, reaches the opposite end Y and turns back immediately and again meets B at a distance of 120mts from X. Find the ratio of the speeds of A and B if</a:t>
            </a:r>
          </a:p>
          <a:p>
            <a:r>
              <a:rPr lang="en-IN" dirty="0">
                <a:latin typeface="Times New Roman" panose="02020603050405020304" pitchFamily="18" charset="0"/>
                <a:ea typeface="Calibri" panose="020F0502020204030204" pitchFamily="34" charset="0"/>
                <a:cs typeface="Times New Roman" panose="02020603050405020304" pitchFamily="18" charset="0"/>
              </a:rPr>
              <a:t>  </a:t>
            </a:r>
            <a:r>
              <a:rPr lang="en-IN" dirty="0" err="1"/>
              <a:t>i</a:t>
            </a:r>
            <a:r>
              <a:rPr lang="en-IN" dirty="0"/>
              <a:t>. B has not yet reached the opposite end even once 		ii. B has reached opposite end once and turned back. </a:t>
            </a:r>
          </a:p>
          <a:p>
            <a:pPr algn="just">
              <a:lnSpc>
                <a:spcPct val="107000"/>
              </a:lnSpc>
              <a:spcAft>
                <a:spcPts val="800"/>
              </a:spcAft>
            </a:pP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44759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8" name="Table 8">
                <a:extLst>
                  <a:ext uri="{FF2B5EF4-FFF2-40B4-BE49-F238E27FC236}">
                    <a16:creationId xmlns:a16="http://schemas.microsoft.com/office/drawing/2014/main" id="{ACF924EA-7DE4-4650-809E-5AF6437A24EB}"/>
                  </a:ext>
                </a:extLst>
              </p:cNvPr>
              <p:cNvGraphicFramePr>
                <a:graphicFrameLocks noGrp="1"/>
              </p:cNvGraphicFramePr>
              <p:nvPr>
                <p:extLst>
                  <p:ext uri="{D42A27DB-BD31-4B8C-83A1-F6EECF244321}">
                    <p14:modId xmlns:p14="http://schemas.microsoft.com/office/powerpoint/2010/main" val="3677808515"/>
                  </p:ext>
                </p:extLst>
              </p:nvPr>
            </p:nvGraphicFramePr>
            <p:xfrm>
              <a:off x="896645" y="1458037"/>
              <a:ext cx="11126116" cy="4392348"/>
            </p:xfrm>
            <a:graphic>
              <a:graphicData uri="http://schemas.openxmlformats.org/drawingml/2006/table">
                <a:tbl>
                  <a:tblPr firstRow="1" bandRow="1">
                    <a:tableStyleId>{5C22544A-7EE6-4342-B048-85BDC9FD1C3A}</a:tableStyleId>
                  </a:tblPr>
                  <a:tblGrid>
                    <a:gridCol w="5563058">
                      <a:extLst>
                        <a:ext uri="{9D8B030D-6E8A-4147-A177-3AD203B41FA5}">
                          <a16:colId xmlns:a16="http://schemas.microsoft.com/office/drawing/2014/main" val="1575596946"/>
                        </a:ext>
                      </a:extLst>
                    </a:gridCol>
                    <a:gridCol w="5563058">
                      <a:extLst>
                        <a:ext uri="{9D8B030D-6E8A-4147-A177-3AD203B41FA5}">
                          <a16:colId xmlns:a16="http://schemas.microsoft.com/office/drawing/2014/main" val="1290254881"/>
                        </a:ext>
                      </a:extLst>
                    </a:gridCol>
                  </a:tblGrid>
                  <a:tr h="2076447">
                    <a:tc gridSpan="2">
                      <a:txBody>
                        <a:bodyPr/>
                        <a:lstStyle/>
                        <a:p>
                          <a:pPr algn="ctr"/>
                          <a:r>
                            <a:rPr lang="en-US" sz="3600" dirty="0">
                              <a:solidFill>
                                <a:schemeClr val="tx1"/>
                              </a:solidFill>
                            </a:rPr>
                            <a:t> </a:t>
                          </a:r>
                        </a:p>
                        <a:p>
                          <a:pPr algn="ctr"/>
                          <a:r>
                            <a:rPr lang="en-US" sz="3600" dirty="0">
                              <a:solidFill>
                                <a:schemeClr val="tx1"/>
                              </a:solidFill>
                            </a:rPr>
                            <a:t>Distance = Speed </a:t>
                          </a:r>
                          <a:r>
                            <a:rPr lang="en-US" sz="2400" dirty="0">
                              <a:solidFill>
                                <a:schemeClr val="tx1"/>
                              </a:solidFill>
                            </a:rPr>
                            <a:t>X</a:t>
                          </a:r>
                          <a:r>
                            <a:rPr lang="en-US" sz="3600" dirty="0">
                              <a:solidFill>
                                <a:schemeClr val="tx1"/>
                              </a:solidFill>
                            </a:rPr>
                            <a:t> Time</a:t>
                          </a:r>
                          <a:endParaRPr lang="en-IN" sz="3600" dirty="0">
                            <a:solidFill>
                              <a:schemeClr val="tx1"/>
                            </a:solidFill>
                          </a:endParaRPr>
                        </a:p>
                      </a:txBody>
                      <a:tcPr>
                        <a:solidFill>
                          <a:srgbClr val="92D050"/>
                        </a:solidFill>
                      </a:tcPr>
                    </a:tc>
                    <a:tc hMerge="1">
                      <a:txBody>
                        <a:bodyPr/>
                        <a:lstStyle/>
                        <a:p>
                          <a:endParaRPr lang="en-IN" dirty="0"/>
                        </a:p>
                      </a:txBody>
                      <a:tcPr/>
                    </a:tc>
                    <a:extLst>
                      <a:ext uri="{0D108BD9-81ED-4DB2-BD59-A6C34878D82A}">
                        <a16:rowId xmlns:a16="http://schemas.microsoft.com/office/drawing/2014/main" val="1715140460"/>
                      </a:ext>
                    </a:extLst>
                  </a:tr>
                  <a:tr h="2315901">
                    <a:tc>
                      <a:txBody>
                        <a:bodyPr/>
                        <a:lstStyle/>
                        <a:p>
                          <a:endParaRPr lang="en-US" sz="3200" b="1" dirty="0"/>
                        </a:p>
                        <a:p>
                          <a:pPr algn="ctr"/>
                          <a:r>
                            <a:rPr lang="en-US" sz="3200" b="1" dirty="0"/>
                            <a:t>Speed =	</a:t>
                          </a:r>
                          <a14:m>
                            <m:oMath xmlns:m="http://schemas.openxmlformats.org/officeDocument/2006/math">
                              <m:f>
                                <m:fPr>
                                  <m:ctrlPr>
                                    <a:rPr lang="en-US" sz="3200" b="1" i="1" smtClean="0">
                                      <a:latin typeface="Cambria Math" panose="02040503050406030204" pitchFamily="18" charset="0"/>
                                    </a:rPr>
                                  </m:ctrlPr>
                                </m:fPr>
                                <m:num>
                                  <m:r>
                                    <a:rPr lang="en-US" sz="3200" b="1" i="1" smtClean="0">
                                      <a:latin typeface="Cambria Math" panose="02040503050406030204" pitchFamily="18" charset="0"/>
                                    </a:rPr>
                                    <m:t>𝑫𝒊𝒔𝒕𝒂𝒏𝒄𝒆</m:t>
                                  </m:r>
                                </m:num>
                                <m:den>
                                  <m:r>
                                    <a:rPr lang="en-US" sz="3200" b="1" i="1" smtClean="0">
                                      <a:latin typeface="Cambria Math" panose="02040503050406030204" pitchFamily="18" charset="0"/>
                                    </a:rPr>
                                    <m:t>𝑻𝒊𝒎𝒆</m:t>
                                  </m:r>
                                </m:den>
                              </m:f>
                            </m:oMath>
                          </a14:m>
                          <a:endParaRPr lang="en-IN" sz="3200" dirty="0"/>
                        </a:p>
                      </a:txBody>
                      <a:tcPr>
                        <a:solidFill>
                          <a:srgbClr val="FF0000"/>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3200" b="1" dirty="0"/>
                        </a:p>
                        <a:p>
                          <a:pPr marL="0" marR="0" lvl="0" indent="0" algn="ctr" defTabSz="457200" rtl="0" eaLnBrk="1" fontAlgn="auto" latinLnBrk="0" hangingPunct="1">
                            <a:lnSpc>
                              <a:spcPct val="100000"/>
                            </a:lnSpc>
                            <a:spcBef>
                              <a:spcPts val="0"/>
                            </a:spcBef>
                            <a:spcAft>
                              <a:spcPts val="0"/>
                            </a:spcAft>
                            <a:buClrTx/>
                            <a:buSzTx/>
                            <a:buFontTx/>
                            <a:buNone/>
                            <a:tabLst/>
                            <a:defRPr/>
                          </a:pPr>
                          <a:r>
                            <a:rPr lang="en-US" sz="3200" b="1" dirty="0"/>
                            <a:t>Time =	</a:t>
                          </a:r>
                          <a14:m>
                            <m:oMath xmlns:m="http://schemas.openxmlformats.org/officeDocument/2006/math">
                              <m:f>
                                <m:fPr>
                                  <m:ctrlPr>
                                    <a:rPr lang="en-US" sz="3200" b="1" i="1">
                                      <a:latin typeface="Cambria Math" panose="02040503050406030204" pitchFamily="18" charset="0"/>
                                    </a:rPr>
                                  </m:ctrlPr>
                                </m:fPr>
                                <m:num>
                                  <m:r>
                                    <a:rPr lang="en-US" sz="3200" b="1" i="1">
                                      <a:latin typeface="Cambria Math" panose="02040503050406030204" pitchFamily="18" charset="0"/>
                                    </a:rPr>
                                    <m:t>𝑫𝒊𝒔𝒕𝒂𝒏𝒄𝒆</m:t>
                                  </m:r>
                                </m:num>
                                <m:den>
                                  <m:r>
                                    <a:rPr lang="en-US" sz="3200" b="1" i="1" smtClean="0">
                                      <a:latin typeface="Cambria Math" panose="02040503050406030204" pitchFamily="18" charset="0"/>
                                    </a:rPr>
                                    <m:t>𝑺𝒑𝒆𝒆𝒅</m:t>
                                  </m:r>
                                </m:den>
                              </m:f>
                            </m:oMath>
                          </a14:m>
                          <a:endParaRPr lang="en-IN" sz="3200" b="1" dirty="0"/>
                        </a:p>
                        <a:p>
                          <a:endParaRPr lang="en-IN" dirty="0"/>
                        </a:p>
                      </a:txBody>
                      <a:tcPr>
                        <a:solidFill>
                          <a:srgbClr val="FFC000"/>
                        </a:solidFill>
                      </a:tcPr>
                    </a:tc>
                    <a:extLst>
                      <a:ext uri="{0D108BD9-81ED-4DB2-BD59-A6C34878D82A}">
                        <a16:rowId xmlns:a16="http://schemas.microsoft.com/office/drawing/2014/main" val="664932966"/>
                      </a:ext>
                    </a:extLst>
                  </a:tr>
                </a:tbl>
              </a:graphicData>
            </a:graphic>
          </p:graphicFrame>
        </mc:Choice>
        <mc:Fallback xmlns="">
          <p:graphicFrame>
            <p:nvGraphicFramePr>
              <p:cNvPr id="8" name="Table 8">
                <a:extLst>
                  <a:ext uri="{FF2B5EF4-FFF2-40B4-BE49-F238E27FC236}">
                    <a16:creationId xmlns:a16="http://schemas.microsoft.com/office/drawing/2014/main" id="{ACF924EA-7DE4-4650-809E-5AF6437A24EB}"/>
                  </a:ext>
                </a:extLst>
              </p:cNvPr>
              <p:cNvGraphicFramePr>
                <a:graphicFrameLocks noGrp="1"/>
              </p:cNvGraphicFramePr>
              <p:nvPr>
                <p:extLst>
                  <p:ext uri="{D42A27DB-BD31-4B8C-83A1-F6EECF244321}">
                    <p14:modId xmlns:p14="http://schemas.microsoft.com/office/powerpoint/2010/main" val="3677808515"/>
                  </p:ext>
                </p:extLst>
              </p:nvPr>
            </p:nvGraphicFramePr>
            <p:xfrm>
              <a:off x="896645" y="1458037"/>
              <a:ext cx="11126116" cy="4392348"/>
            </p:xfrm>
            <a:graphic>
              <a:graphicData uri="http://schemas.openxmlformats.org/drawingml/2006/table">
                <a:tbl>
                  <a:tblPr firstRow="1" bandRow="1">
                    <a:tableStyleId>{5C22544A-7EE6-4342-B048-85BDC9FD1C3A}</a:tableStyleId>
                  </a:tblPr>
                  <a:tblGrid>
                    <a:gridCol w="5563058">
                      <a:extLst>
                        <a:ext uri="{9D8B030D-6E8A-4147-A177-3AD203B41FA5}">
                          <a16:colId xmlns:a16="http://schemas.microsoft.com/office/drawing/2014/main" val="1575596946"/>
                        </a:ext>
                      </a:extLst>
                    </a:gridCol>
                    <a:gridCol w="5563058">
                      <a:extLst>
                        <a:ext uri="{9D8B030D-6E8A-4147-A177-3AD203B41FA5}">
                          <a16:colId xmlns:a16="http://schemas.microsoft.com/office/drawing/2014/main" val="1290254881"/>
                        </a:ext>
                      </a:extLst>
                    </a:gridCol>
                  </a:tblGrid>
                  <a:tr h="2076447">
                    <a:tc gridSpan="2">
                      <a:txBody>
                        <a:bodyPr/>
                        <a:lstStyle/>
                        <a:p>
                          <a:pPr algn="ctr"/>
                          <a:r>
                            <a:rPr lang="en-US" sz="3600" dirty="0">
                              <a:solidFill>
                                <a:schemeClr val="tx1"/>
                              </a:solidFill>
                            </a:rPr>
                            <a:t> </a:t>
                          </a:r>
                        </a:p>
                        <a:p>
                          <a:pPr algn="ctr"/>
                          <a:r>
                            <a:rPr lang="en-US" sz="3600" dirty="0">
                              <a:solidFill>
                                <a:schemeClr val="tx1"/>
                              </a:solidFill>
                            </a:rPr>
                            <a:t>Distance = Speed </a:t>
                          </a:r>
                          <a:r>
                            <a:rPr lang="en-US" sz="2400" dirty="0">
                              <a:solidFill>
                                <a:schemeClr val="tx1"/>
                              </a:solidFill>
                            </a:rPr>
                            <a:t>X</a:t>
                          </a:r>
                          <a:r>
                            <a:rPr lang="en-US" sz="3600" dirty="0">
                              <a:solidFill>
                                <a:schemeClr val="tx1"/>
                              </a:solidFill>
                            </a:rPr>
                            <a:t> Time</a:t>
                          </a:r>
                          <a:endParaRPr lang="en-IN" sz="3600" dirty="0">
                            <a:solidFill>
                              <a:schemeClr val="tx1"/>
                            </a:solidFill>
                          </a:endParaRPr>
                        </a:p>
                      </a:txBody>
                      <a:tcPr>
                        <a:solidFill>
                          <a:srgbClr val="92D050"/>
                        </a:solidFill>
                      </a:tcPr>
                    </a:tc>
                    <a:tc hMerge="1">
                      <a:txBody>
                        <a:bodyPr/>
                        <a:lstStyle/>
                        <a:p>
                          <a:endParaRPr lang="en-IN" dirty="0"/>
                        </a:p>
                      </a:txBody>
                      <a:tcPr/>
                    </a:tc>
                    <a:extLst>
                      <a:ext uri="{0D108BD9-81ED-4DB2-BD59-A6C34878D82A}">
                        <a16:rowId xmlns:a16="http://schemas.microsoft.com/office/drawing/2014/main" val="1715140460"/>
                      </a:ext>
                    </a:extLst>
                  </a:tr>
                  <a:tr h="2315901">
                    <a:tc>
                      <a:txBody>
                        <a:bodyPr/>
                        <a:lstStyle/>
                        <a:p>
                          <a:endParaRPr lang="en-US"/>
                        </a:p>
                      </a:txBody>
                      <a:tcPr>
                        <a:blipFill>
                          <a:blip r:embed="rId2"/>
                          <a:stretch>
                            <a:fillRect l="-110" t="-90000" r="-100438" b="-526"/>
                          </a:stretch>
                        </a:blipFill>
                      </a:tcPr>
                    </a:tc>
                    <a:tc>
                      <a:txBody>
                        <a:bodyPr/>
                        <a:lstStyle/>
                        <a:p>
                          <a:endParaRPr lang="en-US"/>
                        </a:p>
                      </a:txBody>
                      <a:tcPr>
                        <a:blipFill>
                          <a:blip r:embed="rId2"/>
                          <a:stretch>
                            <a:fillRect l="-100110" t="-90000" r="-438" b="-526"/>
                          </a:stretch>
                        </a:blipFill>
                      </a:tcPr>
                    </a:tc>
                    <a:extLst>
                      <a:ext uri="{0D108BD9-81ED-4DB2-BD59-A6C34878D82A}">
                        <a16:rowId xmlns:a16="http://schemas.microsoft.com/office/drawing/2014/main" val="664932966"/>
                      </a:ext>
                    </a:extLst>
                  </a:tr>
                </a:tbl>
              </a:graphicData>
            </a:graphic>
          </p:graphicFrame>
        </mc:Fallback>
      </mc:AlternateContent>
    </p:spTree>
    <p:extLst>
      <p:ext uri="{BB962C8B-B14F-4D97-AF65-F5344CB8AC3E}">
        <p14:creationId xmlns:p14="http://schemas.microsoft.com/office/powerpoint/2010/main" val="37123620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1C484-BA7A-4191-9E97-04F4CBF2DEAB}"/>
              </a:ext>
            </a:extLst>
          </p:cNvPr>
          <p:cNvSpPr>
            <a:spLocks noGrp="1"/>
          </p:cNvSpPr>
          <p:nvPr>
            <p:ph type="title"/>
          </p:nvPr>
        </p:nvSpPr>
        <p:spPr/>
        <p:txBody>
          <a:bodyPr/>
          <a:lstStyle/>
          <a:p>
            <a:r>
              <a:rPr lang="en-US" dirty="0"/>
              <a:t>problems</a:t>
            </a:r>
            <a:endParaRPr lang="en-IN" dirty="0"/>
          </a:p>
        </p:txBody>
      </p:sp>
      <p:sp>
        <p:nvSpPr>
          <p:cNvPr id="3" name="Rectangle 2">
            <a:extLst>
              <a:ext uri="{FF2B5EF4-FFF2-40B4-BE49-F238E27FC236}">
                <a16:creationId xmlns:a16="http://schemas.microsoft.com/office/drawing/2014/main" id="{BE86BED9-367B-4685-B21F-75E945C9F596}"/>
              </a:ext>
            </a:extLst>
          </p:cNvPr>
          <p:cNvSpPr/>
          <p:nvPr/>
        </p:nvSpPr>
        <p:spPr>
          <a:xfrm>
            <a:off x="299335" y="1934861"/>
            <a:ext cx="11425940" cy="966803"/>
          </a:xfrm>
          <a:prstGeom prst="rect">
            <a:avLst/>
          </a:prstGeom>
        </p:spPr>
        <p:txBody>
          <a:bodyPr wrap="square">
            <a:spAutoFit/>
          </a:bodyPr>
          <a:lstStyle/>
          <a:p>
            <a:pPr algn="just">
              <a:lnSpc>
                <a:spcPct val="107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14. Consider a square ABCD. X starts from A and travels continuously along the path ABDCA and Y starts from B and continuously moves along path BCADB. If speed of X and Y are equal, how many times would they have met when X has completed 10 laps and reached the starting point A again? </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83353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0F6D9-6DBE-4A64-BEBD-DBCEDC497EF8}"/>
              </a:ext>
            </a:extLst>
          </p:cNvPr>
          <p:cNvSpPr>
            <a:spLocks noGrp="1"/>
          </p:cNvSpPr>
          <p:nvPr>
            <p:ph type="title"/>
          </p:nvPr>
        </p:nvSpPr>
        <p:spPr/>
        <p:txBody>
          <a:bodyPr/>
          <a:lstStyle/>
          <a:p>
            <a:r>
              <a:rPr lang="en-US" dirty="0"/>
              <a:t>problems</a:t>
            </a:r>
            <a:endParaRPr lang="en-IN" dirty="0"/>
          </a:p>
        </p:txBody>
      </p:sp>
      <p:sp>
        <p:nvSpPr>
          <p:cNvPr id="3" name="Rectangle 2">
            <a:extLst>
              <a:ext uri="{FF2B5EF4-FFF2-40B4-BE49-F238E27FC236}">
                <a16:creationId xmlns:a16="http://schemas.microsoft.com/office/drawing/2014/main" id="{BA6D1A0F-DFD1-4CD9-98F0-211532E5780A}"/>
              </a:ext>
            </a:extLst>
          </p:cNvPr>
          <p:cNvSpPr/>
          <p:nvPr/>
        </p:nvSpPr>
        <p:spPr>
          <a:xfrm>
            <a:off x="323850" y="1930642"/>
            <a:ext cx="11391900" cy="670440"/>
          </a:xfrm>
          <a:prstGeom prst="rect">
            <a:avLst/>
          </a:prstGeom>
        </p:spPr>
        <p:txBody>
          <a:bodyPr wrap="square">
            <a:spAutoFit/>
          </a:bodyPr>
          <a:lstStyle/>
          <a:p>
            <a:pPr algn="just">
              <a:lnSpc>
                <a:spcPct val="107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15. A and B start from opposite ends X and Y towards Y and X respectively. They meet on the way at Z and if A and B take 36 and 25 minutes respectively after meeting to reach their ends, what is the ratio of speeds of A and B ? </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395125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64934-F3D4-435B-AF93-2B5C6AAADD6C}"/>
              </a:ext>
            </a:extLst>
          </p:cNvPr>
          <p:cNvSpPr>
            <a:spLocks noGrp="1"/>
          </p:cNvSpPr>
          <p:nvPr>
            <p:ph type="title"/>
          </p:nvPr>
        </p:nvSpPr>
        <p:spPr/>
        <p:txBody>
          <a:bodyPr/>
          <a:lstStyle/>
          <a:p>
            <a:r>
              <a:rPr lang="en-US" dirty="0"/>
              <a:t>problems</a:t>
            </a:r>
            <a:endParaRPr lang="en-IN" dirty="0"/>
          </a:p>
        </p:txBody>
      </p:sp>
      <p:sp>
        <p:nvSpPr>
          <p:cNvPr id="3" name="Rectangle 2">
            <a:extLst>
              <a:ext uri="{FF2B5EF4-FFF2-40B4-BE49-F238E27FC236}">
                <a16:creationId xmlns:a16="http://schemas.microsoft.com/office/drawing/2014/main" id="{2A77BDDF-A51C-4126-BDBC-F8C7AA1CD1CE}"/>
              </a:ext>
            </a:extLst>
          </p:cNvPr>
          <p:cNvSpPr/>
          <p:nvPr/>
        </p:nvSpPr>
        <p:spPr>
          <a:xfrm>
            <a:off x="270760" y="1939079"/>
            <a:ext cx="11502140" cy="966803"/>
          </a:xfrm>
          <a:prstGeom prst="rect">
            <a:avLst/>
          </a:prstGeom>
        </p:spPr>
        <p:txBody>
          <a:bodyPr wrap="square">
            <a:spAutoFit/>
          </a:bodyPr>
          <a:lstStyle/>
          <a:p>
            <a:pPr algn="just">
              <a:lnSpc>
                <a:spcPct val="107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1.In the movie Ghulam, Aamir is able to spot the train when it is 2km away coming towards him. The train is moving at a constant speed of 36 km/hr. The red handkerchief is near a pole 400 m away from Aamir in the same direction in which the train is travelling. How fast must Aamir run in order to reach the pole and just be saved from being overrun? </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875272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3DC1D-5AF3-44EA-9BD5-937C7A007C9A}"/>
              </a:ext>
            </a:extLst>
          </p:cNvPr>
          <p:cNvSpPr>
            <a:spLocks noGrp="1"/>
          </p:cNvSpPr>
          <p:nvPr>
            <p:ph type="title"/>
          </p:nvPr>
        </p:nvSpPr>
        <p:spPr/>
        <p:txBody>
          <a:bodyPr/>
          <a:lstStyle/>
          <a:p>
            <a:r>
              <a:rPr lang="en-US" dirty="0"/>
              <a:t>problems</a:t>
            </a:r>
            <a:endParaRPr lang="en-IN" dirty="0"/>
          </a:p>
        </p:txBody>
      </p:sp>
      <p:sp>
        <p:nvSpPr>
          <p:cNvPr id="3" name="Rectangle 2">
            <a:extLst>
              <a:ext uri="{FF2B5EF4-FFF2-40B4-BE49-F238E27FC236}">
                <a16:creationId xmlns:a16="http://schemas.microsoft.com/office/drawing/2014/main" id="{F742EA87-7ED6-4004-8977-C846ACE0D54D}"/>
              </a:ext>
            </a:extLst>
          </p:cNvPr>
          <p:cNvSpPr/>
          <p:nvPr/>
        </p:nvSpPr>
        <p:spPr>
          <a:xfrm>
            <a:off x="356485" y="1869471"/>
            <a:ext cx="11249025" cy="1559529"/>
          </a:xfrm>
          <a:prstGeom prst="rect">
            <a:avLst/>
          </a:prstGeom>
        </p:spPr>
        <p:txBody>
          <a:bodyPr wrap="square">
            <a:spAutoFit/>
          </a:bodyPr>
          <a:lstStyle/>
          <a:p>
            <a:pPr algn="just">
              <a:lnSpc>
                <a:spcPct val="107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2. A thief escapes from police station A in a jeep and starts driving towards B at a speed of 60kmph. The police realize the escape after 2 hours and immediately call up the police station at B (400kms from A) to send a team towards A to nab the thief on way. The team from B travel at speed of 40kmph. At the same time a team from A leaves for B with a speed of 80kmph. At what distance from A will the thief be caught? By which team? And after how many hours will be other team reach the spot of capture? </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605173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AC966-9EB5-45FE-A5F1-7EC8324173F4}"/>
              </a:ext>
            </a:extLst>
          </p:cNvPr>
          <p:cNvSpPr>
            <a:spLocks noGrp="1"/>
          </p:cNvSpPr>
          <p:nvPr>
            <p:ph type="title"/>
          </p:nvPr>
        </p:nvSpPr>
        <p:spPr/>
        <p:txBody>
          <a:bodyPr/>
          <a:lstStyle/>
          <a:p>
            <a:r>
              <a:rPr lang="en-US" dirty="0"/>
              <a:t>problems</a:t>
            </a:r>
            <a:endParaRPr lang="en-IN" dirty="0"/>
          </a:p>
        </p:txBody>
      </p:sp>
      <p:sp>
        <p:nvSpPr>
          <p:cNvPr id="3" name="Rectangle 2">
            <a:extLst>
              <a:ext uri="{FF2B5EF4-FFF2-40B4-BE49-F238E27FC236}">
                <a16:creationId xmlns:a16="http://schemas.microsoft.com/office/drawing/2014/main" id="{D0ECF818-D09E-4654-AC58-52BD819E533B}"/>
              </a:ext>
            </a:extLst>
          </p:cNvPr>
          <p:cNvSpPr/>
          <p:nvPr/>
        </p:nvSpPr>
        <p:spPr>
          <a:xfrm>
            <a:off x="318385" y="1926424"/>
            <a:ext cx="11397365" cy="670440"/>
          </a:xfrm>
          <a:prstGeom prst="rect">
            <a:avLst/>
          </a:prstGeom>
        </p:spPr>
        <p:txBody>
          <a:bodyPr wrap="square">
            <a:spAutoFit/>
          </a:bodyPr>
          <a:lstStyle/>
          <a:p>
            <a:pPr algn="just">
              <a:lnSpc>
                <a:spcPct val="107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3. A thief is spotted by a policeman at a distance if 200m. If the speed of the thief be 10km/hr and that of the policeman be 12km/hr, at what distance will the policeman catch the thief? </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44966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6CB7F-3625-4CD5-8C12-FD41BD812B66}"/>
              </a:ext>
            </a:extLst>
          </p:cNvPr>
          <p:cNvSpPr>
            <a:spLocks noGrp="1"/>
          </p:cNvSpPr>
          <p:nvPr>
            <p:ph type="title"/>
          </p:nvPr>
        </p:nvSpPr>
        <p:spPr/>
        <p:txBody>
          <a:bodyPr/>
          <a:lstStyle/>
          <a:p>
            <a:r>
              <a:rPr lang="en-US" dirty="0"/>
              <a:t>Trains problems</a:t>
            </a:r>
            <a:endParaRPr lang="en-IN" dirty="0"/>
          </a:p>
        </p:txBody>
      </p:sp>
      <p:sp>
        <p:nvSpPr>
          <p:cNvPr id="3" name="Rectangle 2">
            <a:extLst>
              <a:ext uri="{FF2B5EF4-FFF2-40B4-BE49-F238E27FC236}">
                <a16:creationId xmlns:a16="http://schemas.microsoft.com/office/drawing/2014/main" id="{9C46208E-CC13-4589-92DC-93F3DE225831}"/>
              </a:ext>
            </a:extLst>
          </p:cNvPr>
          <p:cNvSpPr/>
          <p:nvPr/>
        </p:nvSpPr>
        <p:spPr>
          <a:xfrm>
            <a:off x="323850" y="1964524"/>
            <a:ext cx="11449050" cy="1647182"/>
          </a:xfrm>
          <a:prstGeom prst="rect">
            <a:avLst/>
          </a:prstGeom>
        </p:spPr>
        <p:txBody>
          <a:bodyPr wrap="square">
            <a:spAutoFit/>
          </a:bodyPr>
          <a:lstStyle/>
          <a:p>
            <a:pPr algn="just">
              <a:lnSpc>
                <a:spcPct val="107000"/>
              </a:lnSpc>
              <a:spcAft>
                <a:spcPts val="800"/>
              </a:spcAft>
            </a:pPr>
            <a:r>
              <a:rPr lang="en-IN" sz="3200" dirty="0">
                <a:latin typeface="Times New Roman" panose="02020603050405020304" pitchFamily="18" charset="0"/>
                <a:ea typeface="Calibri" panose="020F0502020204030204" pitchFamily="34" charset="0"/>
                <a:cs typeface="Times New Roman" panose="02020603050405020304" pitchFamily="18" charset="0"/>
              </a:rPr>
              <a:t>1. A train of length 500m travelling at 72km/hr approaches a man standing on the platform. How much time does it take to completely cross him? </a:t>
            </a:r>
            <a:endParaRPr lang="en-IN" sz="3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670447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173CB-7A33-49ED-84BC-699C275DCDD7}"/>
              </a:ext>
            </a:extLst>
          </p:cNvPr>
          <p:cNvSpPr>
            <a:spLocks noGrp="1"/>
          </p:cNvSpPr>
          <p:nvPr>
            <p:ph type="title"/>
          </p:nvPr>
        </p:nvSpPr>
        <p:spPr/>
        <p:txBody>
          <a:bodyPr/>
          <a:lstStyle/>
          <a:p>
            <a:r>
              <a:rPr lang="en-US" dirty="0"/>
              <a:t>problems</a:t>
            </a:r>
            <a:endParaRPr lang="en-IN" dirty="0"/>
          </a:p>
        </p:txBody>
      </p:sp>
      <p:sp>
        <p:nvSpPr>
          <p:cNvPr id="3" name="Rectangle 2">
            <a:extLst>
              <a:ext uri="{FF2B5EF4-FFF2-40B4-BE49-F238E27FC236}">
                <a16:creationId xmlns:a16="http://schemas.microsoft.com/office/drawing/2014/main" id="{8FE56744-E77C-430C-A272-6B082417FE79}"/>
              </a:ext>
            </a:extLst>
          </p:cNvPr>
          <p:cNvSpPr/>
          <p:nvPr/>
        </p:nvSpPr>
        <p:spPr>
          <a:xfrm>
            <a:off x="328405" y="2015433"/>
            <a:ext cx="11524593" cy="1647182"/>
          </a:xfrm>
          <a:prstGeom prst="rect">
            <a:avLst/>
          </a:prstGeom>
        </p:spPr>
        <p:txBody>
          <a:bodyPr wrap="square">
            <a:spAutoFit/>
          </a:bodyPr>
          <a:lstStyle/>
          <a:p>
            <a:pPr algn="just">
              <a:lnSpc>
                <a:spcPct val="107000"/>
              </a:lnSpc>
              <a:spcAft>
                <a:spcPts val="800"/>
              </a:spcAft>
            </a:pPr>
            <a:r>
              <a:rPr lang="en-IN" sz="3200" dirty="0">
                <a:latin typeface="Times New Roman" panose="02020603050405020304" pitchFamily="18" charset="0"/>
                <a:ea typeface="Calibri" panose="020F0502020204030204" pitchFamily="34" charset="0"/>
                <a:cs typeface="Times New Roman" panose="02020603050405020304" pitchFamily="18" charset="0"/>
              </a:rPr>
              <a:t>2. Refer to previous question, if the man also starts moving in the same direction as the train, at a speed of 10.8 km/hr, then what is the time taken by the train to cross the man? </a:t>
            </a:r>
            <a:endParaRPr lang="en-IN" sz="3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667474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A0F12-0205-4F71-AD18-7E324B7F24F3}"/>
              </a:ext>
            </a:extLst>
          </p:cNvPr>
          <p:cNvSpPr>
            <a:spLocks noGrp="1"/>
          </p:cNvSpPr>
          <p:nvPr>
            <p:ph type="title"/>
          </p:nvPr>
        </p:nvSpPr>
        <p:spPr/>
        <p:txBody>
          <a:bodyPr/>
          <a:lstStyle/>
          <a:p>
            <a:r>
              <a:rPr lang="en-US" dirty="0"/>
              <a:t>problems</a:t>
            </a:r>
            <a:endParaRPr lang="en-IN" dirty="0"/>
          </a:p>
        </p:txBody>
      </p:sp>
      <p:sp>
        <p:nvSpPr>
          <p:cNvPr id="3" name="Rectangle 2">
            <a:extLst>
              <a:ext uri="{FF2B5EF4-FFF2-40B4-BE49-F238E27FC236}">
                <a16:creationId xmlns:a16="http://schemas.microsoft.com/office/drawing/2014/main" id="{E58626D0-00D1-4801-9E6A-F17DAE807BB8}"/>
              </a:ext>
            </a:extLst>
          </p:cNvPr>
          <p:cNvSpPr/>
          <p:nvPr/>
        </p:nvSpPr>
        <p:spPr>
          <a:xfrm>
            <a:off x="446647" y="1936606"/>
            <a:ext cx="11288110" cy="1647182"/>
          </a:xfrm>
          <a:prstGeom prst="rect">
            <a:avLst/>
          </a:prstGeom>
        </p:spPr>
        <p:txBody>
          <a:bodyPr wrap="square">
            <a:spAutoFit/>
          </a:bodyPr>
          <a:lstStyle/>
          <a:p>
            <a:pPr algn="just">
              <a:lnSpc>
                <a:spcPct val="107000"/>
              </a:lnSpc>
              <a:spcAft>
                <a:spcPts val="800"/>
              </a:spcAft>
            </a:pPr>
            <a:r>
              <a:rPr lang="en-IN" sz="3200" dirty="0">
                <a:latin typeface="Times New Roman" panose="02020603050405020304" pitchFamily="18" charset="0"/>
                <a:ea typeface="Calibri" panose="020F0502020204030204" pitchFamily="34" charset="0"/>
                <a:cs typeface="Times New Roman" panose="02020603050405020304" pitchFamily="18" charset="0"/>
              </a:rPr>
              <a:t>3. In the previous problem, if the man moves in the direction opposite to that of the train, what is the time taken by the train to cross the man? </a:t>
            </a:r>
            <a:endParaRPr lang="en-IN" sz="3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880503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6671B-D94E-430B-848A-36D47A6E3882}"/>
              </a:ext>
            </a:extLst>
          </p:cNvPr>
          <p:cNvSpPr>
            <a:spLocks noGrp="1"/>
          </p:cNvSpPr>
          <p:nvPr>
            <p:ph type="title"/>
          </p:nvPr>
        </p:nvSpPr>
        <p:spPr/>
        <p:txBody>
          <a:bodyPr/>
          <a:lstStyle/>
          <a:p>
            <a:r>
              <a:rPr lang="en-US" dirty="0"/>
              <a:t>problems</a:t>
            </a:r>
            <a:endParaRPr lang="en-IN" dirty="0"/>
          </a:p>
        </p:txBody>
      </p:sp>
      <p:sp>
        <p:nvSpPr>
          <p:cNvPr id="3" name="Rectangle 2">
            <a:extLst>
              <a:ext uri="{FF2B5EF4-FFF2-40B4-BE49-F238E27FC236}">
                <a16:creationId xmlns:a16="http://schemas.microsoft.com/office/drawing/2014/main" id="{71F4879F-212F-46A6-8389-05F1699DC64D}"/>
              </a:ext>
            </a:extLst>
          </p:cNvPr>
          <p:cNvSpPr/>
          <p:nvPr/>
        </p:nvSpPr>
        <p:spPr>
          <a:xfrm>
            <a:off x="399350" y="1936605"/>
            <a:ext cx="11382703" cy="1647182"/>
          </a:xfrm>
          <a:prstGeom prst="rect">
            <a:avLst/>
          </a:prstGeom>
        </p:spPr>
        <p:txBody>
          <a:bodyPr wrap="square">
            <a:spAutoFit/>
          </a:bodyPr>
          <a:lstStyle/>
          <a:p>
            <a:pPr algn="just">
              <a:lnSpc>
                <a:spcPct val="107000"/>
              </a:lnSpc>
              <a:spcAft>
                <a:spcPts val="800"/>
              </a:spcAft>
            </a:pPr>
            <a:r>
              <a:rPr lang="en-IN" sz="3200" dirty="0">
                <a:latin typeface="Times New Roman" panose="02020603050405020304" pitchFamily="18" charset="0"/>
                <a:ea typeface="Calibri" panose="020F0502020204030204" pitchFamily="34" charset="0"/>
                <a:cs typeface="Times New Roman" panose="02020603050405020304" pitchFamily="18" charset="0"/>
              </a:rPr>
              <a:t>4. If the length of a train and a platform are 500m and 700m respectively, find the time taken by the train moving at 54 km/hr to cross the platform. </a:t>
            </a:r>
            <a:endParaRPr lang="en-IN" sz="3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055078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40827688-1C5A-44DD-A75E-9CE95D2F9DB8}"/>
              </a:ext>
            </a:extLst>
          </p:cNvPr>
          <p:cNvGraphicFramePr>
            <a:graphicFrameLocks noGrp="1"/>
          </p:cNvGraphicFramePr>
          <p:nvPr>
            <p:extLst>
              <p:ext uri="{D42A27DB-BD31-4B8C-83A1-F6EECF244321}">
                <p14:modId xmlns:p14="http://schemas.microsoft.com/office/powerpoint/2010/main" val="4266677332"/>
              </p:ext>
            </p:extLst>
          </p:nvPr>
        </p:nvGraphicFramePr>
        <p:xfrm>
          <a:off x="0" y="-1"/>
          <a:ext cx="12191999" cy="5419579"/>
        </p:xfrm>
        <a:graphic>
          <a:graphicData uri="http://schemas.openxmlformats.org/drawingml/2006/table">
            <a:tbl>
              <a:tblPr/>
              <a:tblGrid>
                <a:gridCol w="214648">
                  <a:extLst>
                    <a:ext uri="{9D8B030D-6E8A-4147-A177-3AD203B41FA5}">
                      <a16:colId xmlns:a16="http://schemas.microsoft.com/office/drawing/2014/main" val="3686335227"/>
                    </a:ext>
                  </a:extLst>
                </a:gridCol>
                <a:gridCol w="11977351">
                  <a:extLst>
                    <a:ext uri="{9D8B030D-6E8A-4147-A177-3AD203B41FA5}">
                      <a16:colId xmlns:a16="http://schemas.microsoft.com/office/drawing/2014/main" val="2177940541"/>
                    </a:ext>
                  </a:extLst>
                </a:gridCol>
              </a:tblGrid>
              <a:tr h="903263">
                <a:tc rowSpan="2">
                  <a:txBody>
                    <a:bodyPr/>
                    <a:lstStyle/>
                    <a:p>
                      <a:pPr algn="l"/>
                      <a:r>
                        <a:rPr lang="en-IN" sz="2800">
                          <a:solidFill>
                            <a:schemeClr val="bg1"/>
                          </a:solidFill>
                          <a:effectLst/>
                          <a:latin typeface="arial" panose="020B0604020202020204" pitchFamily="34" charset="0"/>
                        </a:rPr>
                        <a:t>1. </a:t>
                      </a:r>
                    </a:p>
                  </a:txBody>
                  <a:tcPr marL="0" marR="0" marT="0" marB="0">
                    <a:lnL>
                      <a:noFill/>
                    </a:lnL>
                    <a:lnR>
                      <a:noFill/>
                    </a:lnR>
                    <a:lnT>
                      <a:noFill/>
                    </a:lnT>
                    <a:lnB>
                      <a:noFill/>
                    </a:lnB>
                    <a:solidFill>
                      <a:srgbClr val="FFFFFF"/>
                    </a:solidFill>
                  </a:tcPr>
                </a:tc>
                <a:tc>
                  <a:txBody>
                    <a:bodyPr/>
                    <a:lstStyle/>
                    <a:p>
                      <a:r>
                        <a:rPr lang="en-US" sz="2800">
                          <a:solidFill>
                            <a:schemeClr val="bg1"/>
                          </a:solidFill>
                          <a:effectLst/>
                          <a:latin typeface="arial" panose="020B0604020202020204" pitchFamily="34" charset="0"/>
                        </a:rPr>
                        <a:t>A train running at the speed of 60 km/hr crosses a pole in 9 seconds. What is the length of the train?</a:t>
                      </a: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3149221046"/>
                  </a:ext>
                </a:extLst>
              </a:tr>
              <a:tr h="451632">
                <a:tc vMerge="1">
                  <a:txBody>
                    <a:bodyPr/>
                    <a:lstStyle/>
                    <a:p>
                      <a:endParaRPr lang="en-IN"/>
                    </a:p>
                  </a:txBody>
                  <a:tcPr/>
                </a:tc>
                <a:tc>
                  <a:txBody>
                    <a:bodyPr/>
                    <a:lstStyle/>
                    <a:p>
                      <a:endParaRPr lang="en-IN" sz="2800">
                        <a:solidFill>
                          <a:schemeClr val="bg1"/>
                        </a:solidFill>
                      </a:endParaRP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3017711386"/>
                  </a:ext>
                </a:extLst>
              </a:tr>
              <a:tr h="1016171">
                <a:tc>
                  <a:txBody>
                    <a:bodyPr/>
                    <a:lstStyle/>
                    <a:p>
                      <a:pPr fontAlgn="ctr"/>
                      <a:r>
                        <a:rPr lang="en-IN" sz="2800" b="1" u="none" strike="noStrike">
                          <a:solidFill>
                            <a:schemeClr val="bg1"/>
                          </a:solidFill>
                          <a:effectLst/>
                          <a:latin typeface="arial" panose="020B0604020202020204" pitchFamily="34" charset="0"/>
                        </a:rPr>
                        <a:t>A.</a:t>
                      </a:r>
                      <a:endParaRPr lang="en-IN" sz="2800">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pPr fontAlgn="ctr"/>
                      <a:r>
                        <a:rPr lang="en-IN" sz="2800" dirty="0">
                          <a:solidFill>
                            <a:schemeClr val="bg1"/>
                          </a:solidFill>
                          <a:effectLst/>
                          <a:latin typeface="arial" panose="020B0604020202020204" pitchFamily="34" charset="0"/>
                        </a:rPr>
                        <a:t>120 metres</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891022527"/>
                  </a:ext>
                </a:extLst>
              </a:tr>
              <a:tr h="1016171">
                <a:tc>
                  <a:txBody>
                    <a:bodyPr/>
                    <a:lstStyle/>
                    <a:p>
                      <a:pPr fontAlgn="ctr"/>
                      <a:r>
                        <a:rPr lang="en-IN" sz="2800" b="1" u="none" strike="noStrike">
                          <a:solidFill>
                            <a:schemeClr val="bg1"/>
                          </a:solidFill>
                          <a:effectLst/>
                          <a:latin typeface="arial" panose="020B0604020202020204" pitchFamily="34" charset="0"/>
                        </a:rPr>
                        <a:t>B.</a:t>
                      </a:r>
                      <a:endParaRPr lang="en-IN" sz="2800">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pPr fontAlgn="ctr"/>
                      <a:r>
                        <a:rPr lang="en-IN" sz="2800" dirty="0">
                          <a:solidFill>
                            <a:schemeClr val="bg1"/>
                          </a:solidFill>
                          <a:effectLst/>
                          <a:latin typeface="arial" panose="020B0604020202020204" pitchFamily="34" charset="0"/>
                        </a:rPr>
                        <a:t>180 metres</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4090129495"/>
                  </a:ext>
                </a:extLst>
              </a:tr>
              <a:tr h="1016171">
                <a:tc>
                  <a:txBody>
                    <a:bodyPr/>
                    <a:lstStyle/>
                    <a:p>
                      <a:pPr fontAlgn="ctr"/>
                      <a:r>
                        <a:rPr lang="en-IN" sz="2800" b="1" u="none" strike="noStrike">
                          <a:solidFill>
                            <a:schemeClr val="bg1"/>
                          </a:solidFill>
                          <a:effectLst/>
                          <a:latin typeface="arial" panose="020B0604020202020204" pitchFamily="34" charset="0"/>
                        </a:rPr>
                        <a:t>C.</a:t>
                      </a:r>
                      <a:endParaRPr lang="en-IN" sz="2800">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pPr fontAlgn="ctr"/>
                      <a:r>
                        <a:rPr lang="en-IN" sz="2800" dirty="0">
                          <a:solidFill>
                            <a:schemeClr val="bg1"/>
                          </a:solidFill>
                          <a:effectLst/>
                          <a:latin typeface="arial" panose="020B0604020202020204" pitchFamily="34" charset="0"/>
                        </a:rPr>
                        <a:t>324 metres</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616371381"/>
                  </a:ext>
                </a:extLst>
              </a:tr>
              <a:tr h="1016171">
                <a:tc>
                  <a:txBody>
                    <a:bodyPr/>
                    <a:lstStyle/>
                    <a:p>
                      <a:pPr fontAlgn="ctr"/>
                      <a:r>
                        <a:rPr lang="en-IN" sz="2800" b="1" u="none" strike="noStrike">
                          <a:solidFill>
                            <a:schemeClr val="bg1"/>
                          </a:solidFill>
                          <a:effectLst/>
                          <a:latin typeface="arial" panose="020B0604020202020204" pitchFamily="34" charset="0"/>
                        </a:rPr>
                        <a:t>D.</a:t>
                      </a:r>
                      <a:endParaRPr lang="en-IN" sz="2800">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r>
                        <a:rPr lang="en-IN" sz="2800" dirty="0">
                          <a:solidFill>
                            <a:schemeClr val="bg1"/>
                          </a:solidFill>
                          <a:effectLst/>
                          <a:latin typeface="arial" panose="020B0604020202020204" pitchFamily="34" charset="0"/>
                        </a:rPr>
                        <a:t>150 metres</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3591343180"/>
                  </a:ext>
                </a:extLst>
              </a:tr>
            </a:tbl>
          </a:graphicData>
        </a:graphic>
      </p:graphicFrame>
    </p:spTree>
    <p:extLst>
      <p:ext uri="{BB962C8B-B14F-4D97-AF65-F5344CB8AC3E}">
        <p14:creationId xmlns:p14="http://schemas.microsoft.com/office/powerpoint/2010/main" val="3315001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B205C-00F7-41E5-AD1B-DEDFC1C9515F}"/>
              </a:ext>
            </a:extLst>
          </p:cNvPr>
          <p:cNvSpPr>
            <a:spLocks noGrp="1"/>
          </p:cNvSpPr>
          <p:nvPr>
            <p:ph type="title"/>
          </p:nvPr>
        </p:nvSpPr>
        <p:spPr/>
        <p:txBody>
          <a:bodyPr/>
          <a:lstStyle/>
          <a:p>
            <a:r>
              <a:rPr lang="en-US" dirty="0"/>
              <a:t>Conversion</a:t>
            </a:r>
            <a:endParaRPr lang="en-IN" dirty="0"/>
          </a:p>
        </p:txBody>
      </p:sp>
      <p:sp>
        <p:nvSpPr>
          <p:cNvPr id="3" name="Rectangle 2">
            <a:extLst>
              <a:ext uri="{FF2B5EF4-FFF2-40B4-BE49-F238E27FC236}">
                <a16:creationId xmlns:a16="http://schemas.microsoft.com/office/drawing/2014/main" id="{146356CD-4A14-4F6B-8474-C12B2AB0D31E}"/>
              </a:ext>
            </a:extLst>
          </p:cNvPr>
          <p:cNvSpPr/>
          <p:nvPr/>
        </p:nvSpPr>
        <p:spPr>
          <a:xfrm>
            <a:off x="501419" y="2053969"/>
            <a:ext cx="4700501" cy="245862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07000"/>
              </a:lnSpc>
              <a:spcAft>
                <a:spcPts val="800"/>
              </a:spcAft>
            </a:pPr>
            <a:r>
              <a:rPr lang="en-IN" sz="2400" b="1" dirty="0">
                <a:latin typeface="Times New Roman" panose="02020603050405020304" pitchFamily="18" charset="0"/>
                <a:ea typeface="Calibri" panose="020F0502020204030204" pitchFamily="34" charset="0"/>
                <a:cs typeface="Times New Roman" panose="02020603050405020304" pitchFamily="18" charset="0"/>
              </a:rPr>
              <a:t>1 kmph=</a:t>
            </a:r>
            <a:r>
              <a:rPr lang="en-IN" sz="2400" b="1" dirty="0">
                <a:latin typeface="Cambria Math" panose="02040503050406030204" pitchFamily="18" charset="0"/>
                <a:ea typeface="Calibri" panose="020F0502020204030204" pitchFamily="34" charset="0"/>
                <a:cs typeface="Cambria Math" panose="02040503050406030204" pitchFamily="18" charset="0"/>
              </a:rPr>
              <a:t>𝒌𝒊𝒍𝒐𝒎𝒆𝒕𝒆𝒓/</a:t>
            </a:r>
            <a:r>
              <a:rPr lang="en-IN" sz="2400" b="1" dirty="0">
                <a:latin typeface="Times New Roman" panose="02020603050405020304" pitchFamily="18" charset="0"/>
                <a:ea typeface="Calibri" panose="020F0502020204030204" pitchFamily="34" charset="0"/>
                <a:cs typeface="Times New Roman" panose="02020603050405020304" pitchFamily="18" charset="0"/>
              </a:rPr>
              <a:t> </a:t>
            </a:r>
            <a:r>
              <a:rPr lang="en-IN" sz="2400" b="1" dirty="0">
                <a:latin typeface="Cambria Math" panose="02040503050406030204" pitchFamily="18" charset="0"/>
                <a:ea typeface="Calibri" panose="020F0502020204030204" pitchFamily="34" charset="0"/>
                <a:cs typeface="Cambria Math" panose="02040503050406030204" pitchFamily="18" charset="0"/>
              </a:rPr>
              <a:t>𝒉𝒐𝒖𝒓</a:t>
            </a:r>
            <a:r>
              <a:rPr lang="en-IN" sz="2400" b="1" dirty="0">
                <a:latin typeface="Times New Roman" panose="02020603050405020304" pitchFamily="18" charset="0"/>
                <a:ea typeface="Calibri" panose="020F0502020204030204" pitchFamily="34" charset="0"/>
                <a:cs typeface="Times New Roman" panose="02020603050405020304" pitchFamily="18" charset="0"/>
              </a:rPr>
              <a:t> </a:t>
            </a:r>
          </a:p>
          <a:p>
            <a:pPr>
              <a:lnSpc>
                <a:spcPct val="107000"/>
              </a:lnSpc>
              <a:spcAft>
                <a:spcPts val="800"/>
              </a:spcAft>
            </a:pPr>
            <a:r>
              <a:rPr lang="en-IN" sz="2400" b="1" dirty="0">
                <a:latin typeface="Times New Roman" panose="02020603050405020304" pitchFamily="18" charset="0"/>
                <a:ea typeface="Calibri" panose="020F0502020204030204" pitchFamily="34" charset="0"/>
                <a:cs typeface="Times New Roman" panose="02020603050405020304" pitchFamily="18" charset="0"/>
              </a:rPr>
              <a:t>	=</a:t>
            </a:r>
            <a:r>
              <a:rPr lang="en-IN" sz="2400" b="1" dirty="0">
                <a:latin typeface="Cambria Math" panose="02040503050406030204" pitchFamily="18" charset="0"/>
                <a:ea typeface="Calibri" panose="020F0502020204030204" pitchFamily="34" charset="0"/>
                <a:cs typeface="Cambria Math" panose="02040503050406030204" pitchFamily="18" charset="0"/>
              </a:rPr>
              <a:t>𝟏𝟎𝟎𝟎</a:t>
            </a:r>
            <a:r>
              <a:rPr lang="en-IN" sz="2400" b="1" dirty="0">
                <a:latin typeface="Times New Roman" panose="02020603050405020304" pitchFamily="18" charset="0"/>
                <a:ea typeface="Calibri" panose="020F0502020204030204" pitchFamily="34" charset="0"/>
                <a:cs typeface="Times New Roman" panose="02020603050405020304" pitchFamily="18" charset="0"/>
              </a:rPr>
              <a:t> </a:t>
            </a:r>
            <a:r>
              <a:rPr lang="en-IN" sz="2400" b="1" dirty="0">
                <a:latin typeface="Cambria Math" panose="02040503050406030204" pitchFamily="18" charset="0"/>
                <a:ea typeface="Calibri" panose="020F0502020204030204" pitchFamily="34" charset="0"/>
                <a:cs typeface="Cambria Math" panose="02040503050406030204" pitchFamily="18" charset="0"/>
              </a:rPr>
              <a:t>𝒎𝒆𝒕𝒆𝒓𝒔</a:t>
            </a:r>
            <a:r>
              <a:rPr lang="en-IN" sz="2400" b="1" dirty="0">
                <a:latin typeface="Times New Roman" panose="02020603050405020304" pitchFamily="18" charset="0"/>
                <a:ea typeface="Calibri" panose="020F0502020204030204" pitchFamily="34" charset="0"/>
                <a:cs typeface="Times New Roman" panose="02020603050405020304" pitchFamily="18" charset="0"/>
              </a:rPr>
              <a:t> /</a:t>
            </a:r>
            <a:r>
              <a:rPr lang="en-IN" sz="2400" b="1" dirty="0">
                <a:latin typeface="Cambria Math" panose="02040503050406030204" pitchFamily="18" charset="0"/>
                <a:ea typeface="Calibri" panose="020F0502020204030204" pitchFamily="34" charset="0"/>
                <a:cs typeface="Cambria Math" panose="02040503050406030204" pitchFamily="18" charset="0"/>
              </a:rPr>
              <a:t>𝟔𝟎𝒎𝒊𝒏𝒔</a:t>
            </a:r>
            <a:r>
              <a:rPr lang="en-IN" sz="2400" b="1" dirty="0">
                <a:latin typeface="Times New Roman" panose="02020603050405020304" pitchFamily="18" charset="0"/>
                <a:ea typeface="Calibri" panose="020F0502020204030204" pitchFamily="34" charset="0"/>
                <a:cs typeface="Times New Roman" panose="02020603050405020304" pitchFamily="18" charset="0"/>
              </a:rPr>
              <a:t> </a:t>
            </a:r>
          </a:p>
          <a:p>
            <a:pPr>
              <a:lnSpc>
                <a:spcPct val="107000"/>
              </a:lnSpc>
              <a:spcAft>
                <a:spcPts val="800"/>
              </a:spcAft>
            </a:pPr>
            <a:r>
              <a:rPr lang="en-IN" sz="2400" b="1" dirty="0">
                <a:latin typeface="Times New Roman" panose="02020603050405020304" pitchFamily="18" charset="0"/>
                <a:ea typeface="Calibri" panose="020F0502020204030204" pitchFamily="34" charset="0"/>
                <a:cs typeface="Times New Roman" panose="02020603050405020304" pitchFamily="18" charset="0"/>
              </a:rPr>
              <a:t>	=</a:t>
            </a:r>
            <a:r>
              <a:rPr lang="en-IN" sz="2400" b="1" dirty="0">
                <a:latin typeface="Cambria Math" panose="02040503050406030204" pitchFamily="18" charset="0"/>
                <a:ea typeface="Calibri" panose="020F0502020204030204" pitchFamily="34" charset="0"/>
                <a:cs typeface="Cambria Math" panose="02040503050406030204" pitchFamily="18" charset="0"/>
              </a:rPr>
              <a:t>𝟏𝟎𝟎𝟎𝒎𝒆𝒕𝒆𝒓𝒔</a:t>
            </a:r>
            <a:r>
              <a:rPr lang="en-IN" sz="2400" b="1" dirty="0">
                <a:latin typeface="Times New Roman" panose="02020603050405020304" pitchFamily="18" charset="0"/>
                <a:ea typeface="Calibri" panose="020F0502020204030204" pitchFamily="34" charset="0"/>
                <a:cs typeface="Times New Roman" panose="02020603050405020304" pitchFamily="18" charset="0"/>
              </a:rPr>
              <a:t> /</a:t>
            </a:r>
            <a:r>
              <a:rPr lang="en-IN" sz="2400" b="1" dirty="0">
                <a:latin typeface="Cambria Math" panose="02040503050406030204" pitchFamily="18" charset="0"/>
                <a:ea typeface="Calibri" panose="020F0502020204030204" pitchFamily="34" charset="0"/>
                <a:cs typeface="Cambria Math" panose="02040503050406030204" pitchFamily="18" charset="0"/>
              </a:rPr>
              <a:t>𝟑𝟔𝟎𝟎𝒔𝒆𝒄𝒔</a:t>
            </a:r>
            <a:r>
              <a:rPr lang="en-IN" sz="2400" b="1" dirty="0">
                <a:latin typeface="Times New Roman" panose="02020603050405020304" pitchFamily="18" charset="0"/>
                <a:ea typeface="Calibri" panose="020F0502020204030204" pitchFamily="34" charset="0"/>
                <a:cs typeface="Times New Roman" panose="02020603050405020304" pitchFamily="18" charset="0"/>
              </a:rPr>
              <a:t> </a:t>
            </a:r>
          </a:p>
          <a:p>
            <a:pPr>
              <a:lnSpc>
                <a:spcPct val="107000"/>
              </a:lnSpc>
              <a:spcAft>
                <a:spcPts val="800"/>
              </a:spcAft>
            </a:pPr>
            <a:r>
              <a:rPr lang="en-IN" sz="2400" b="1" dirty="0">
                <a:latin typeface="Times New Roman" panose="02020603050405020304" pitchFamily="18" charset="0"/>
                <a:ea typeface="Calibri" panose="020F0502020204030204" pitchFamily="34" charset="0"/>
                <a:cs typeface="Times New Roman" panose="02020603050405020304" pitchFamily="18" charset="0"/>
              </a:rPr>
              <a:t>	=</a:t>
            </a:r>
            <a:r>
              <a:rPr lang="en-IN" sz="2400" b="1" dirty="0">
                <a:latin typeface="Cambria Math" panose="02040503050406030204" pitchFamily="18" charset="0"/>
                <a:ea typeface="Calibri" panose="020F0502020204030204" pitchFamily="34" charset="0"/>
                <a:cs typeface="Cambria Math" panose="02040503050406030204" pitchFamily="18" charset="0"/>
              </a:rPr>
              <a:t>𝟓</a:t>
            </a:r>
            <a:r>
              <a:rPr lang="en-IN" sz="2400" b="1" dirty="0">
                <a:latin typeface="Times New Roman" panose="02020603050405020304" pitchFamily="18" charset="0"/>
                <a:ea typeface="Calibri" panose="020F0502020204030204" pitchFamily="34" charset="0"/>
                <a:cs typeface="Times New Roman" panose="02020603050405020304" pitchFamily="18" charset="0"/>
              </a:rPr>
              <a:t> </a:t>
            </a:r>
            <a:r>
              <a:rPr lang="en-IN" sz="2400" b="1" dirty="0">
                <a:latin typeface="Cambria Math" panose="02040503050406030204" pitchFamily="18" charset="0"/>
                <a:ea typeface="Calibri" panose="020F0502020204030204" pitchFamily="34" charset="0"/>
                <a:cs typeface="Cambria Math" panose="02040503050406030204" pitchFamily="18" charset="0"/>
              </a:rPr>
              <a:t>𝒎𝒆𝒕𝒆𝒓𝒔</a:t>
            </a:r>
            <a:r>
              <a:rPr lang="en-IN" sz="2400" b="1" dirty="0">
                <a:latin typeface="Times New Roman" panose="02020603050405020304" pitchFamily="18" charset="0"/>
                <a:ea typeface="Calibri" panose="020F0502020204030204" pitchFamily="34" charset="0"/>
                <a:cs typeface="Times New Roman" panose="02020603050405020304" pitchFamily="18" charset="0"/>
              </a:rPr>
              <a:t> </a:t>
            </a:r>
            <a:r>
              <a:rPr lang="en-IN" sz="2400" b="1" dirty="0">
                <a:latin typeface="Cambria Math" panose="02040503050406030204" pitchFamily="18" charset="0"/>
                <a:ea typeface="Calibri" panose="020F0502020204030204" pitchFamily="34" charset="0"/>
                <a:cs typeface="Cambria Math" panose="02040503050406030204" pitchFamily="18" charset="0"/>
              </a:rPr>
              <a:t>𝟏𝟖𝒔𝒆𝒄</a:t>
            </a:r>
            <a:r>
              <a:rPr lang="en-IN" sz="2400" b="1" dirty="0">
                <a:latin typeface="Times New Roman" panose="02020603050405020304" pitchFamily="18" charset="0"/>
                <a:ea typeface="Calibri" panose="020F0502020204030204" pitchFamily="34" charset="0"/>
                <a:cs typeface="Times New Roman" panose="02020603050405020304" pitchFamily="18" charset="0"/>
              </a:rPr>
              <a:t> </a:t>
            </a:r>
          </a:p>
          <a:p>
            <a:pPr>
              <a:lnSpc>
                <a:spcPct val="107000"/>
              </a:lnSpc>
              <a:spcAft>
                <a:spcPts val="800"/>
              </a:spcAft>
            </a:pPr>
            <a:r>
              <a:rPr lang="en-IN" sz="2400" b="1" dirty="0">
                <a:latin typeface="Times New Roman" panose="02020603050405020304" pitchFamily="18" charset="0"/>
                <a:ea typeface="Calibri" panose="020F0502020204030204" pitchFamily="34" charset="0"/>
                <a:cs typeface="Times New Roman" panose="02020603050405020304" pitchFamily="18" charset="0"/>
              </a:rPr>
              <a:t>	= </a:t>
            </a:r>
            <a:r>
              <a:rPr lang="en-IN" sz="2400" b="1" dirty="0">
                <a:latin typeface="Cambria Math" panose="02040503050406030204" pitchFamily="18" charset="0"/>
                <a:ea typeface="Calibri" panose="020F0502020204030204" pitchFamily="34" charset="0"/>
                <a:cs typeface="Cambria Math" panose="02040503050406030204" pitchFamily="18" charset="0"/>
              </a:rPr>
              <a:t>𝟓</a:t>
            </a:r>
            <a:r>
              <a:rPr lang="en-IN" sz="2400" b="1" dirty="0">
                <a:latin typeface="Times New Roman" panose="02020603050405020304" pitchFamily="18" charset="0"/>
                <a:ea typeface="Calibri" panose="020F0502020204030204" pitchFamily="34" charset="0"/>
                <a:cs typeface="Times New Roman" panose="02020603050405020304" pitchFamily="18" charset="0"/>
              </a:rPr>
              <a:t>/</a:t>
            </a:r>
            <a:r>
              <a:rPr lang="en-IN" sz="2400" b="1" dirty="0">
                <a:latin typeface="Cambria Math" panose="02040503050406030204" pitchFamily="18" charset="0"/>
                <a:ea typeface="Calibri" panose="020F0502020204030204" pitchFamily="34" charset="0"/>
                <a:cs typeface="Cambria Math" panose="02040503050406030204" pitchFamily="18" charset="0"/>
              </a:rPr>
              <a:t>𝟏𝟖</a:t>
            </a:r>
            <a:r>
              <a:rPr lang="en-IN" sz="2400" b="1" dirty="0">
                <a:latin typeface="Times New Roman" panose="02020603050405020304" pitchFamily="18" charset="0"/>
                <a:ea typeface="Calibri" panose="020F0502020204030204" pitchFamily="34" charset="0"/>
                <a:cs typeface="Times New Roman" panose="02020603050405020304" pitchFamily="18" charset="0"/>
              </a:rPr>
              <a:t> m/sec </a:t>
            </a:r>
            <a:endParaRPr lang="en-IN"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905570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7661F-B77F-4123-A6DF-271B381D7859}"/>
              </a:ext>
            </a:extLst>
          </p:cNvPr>
          <p:cNvSpPr>
            <a:spLocks noGrp="1"/>
          </p:cNvSpPr>
          <p:nvPr>
            <p:ph type="title"/>
          </p:nvPr>
        </p:nvSpPr>
        <p:spPr/>
        <p:txBody>
          <a:bodyPr/>
          <a:lstStyle/>
          <a:p>
            <a:endParaRPr lang="en-IN"/>
          </a:p>
        </p:txBody>
      </p:sp>
      <p:graphicFrame>
        <p:nvGraphicFramePr>
          <p:cNvPr id="3" name="Table 2">
            <a:extLst>
              <a:ext uri="{FF2B5EF4-FFF2-40B4-BE49-F238E27FC236}">
                <a16:creationId xmlns:a16="http://schemas.microsoft.com/office/drawing/2014/main" id="{21B02C57-43A0-4040-9FB2-3F831CA29E6F}"/>
              </a:ext>
            </a:extLst>
          </p:cNvPr>
          <p:cNvGraphicFramePr>
            <a:graphicFrameLocks noGrp="1"/>
          </p:cNvGraphicFramePr>
          <p:nvPr>
            <p:extLst>
              <p:ext uri="{D42A27DB-BD31-4B8C-83A1-F6EECF244321}">
                <p14:modId xmlns:p14="http://schemas.microsoft.com/office/powerpoint/2010/main" val="1413937497"/>
              </p:ext>
            </p:extLst>
          </p:nvPr>
        </p:nvGraphicFramePr>
        <p:xfrm>
          <a:off x="0" y="0"/>
          <a:ext cx="12192000" cy="4560400"/>
        </p:xfrm>
        <a:graphic>
          <a:graphicData uri="http://schemas.openxmlformats.org/drawingml/2006/table">
            <a:tbl>
              <a:tblPr/>
              <a:tblGrid>
                <a:gridCol w="514905">
                  <a:extLst>
                    <a:ext uri="{9D8B030D-6E8A-4147-A177-3AD203B41FA5}">
                      <a16:colId xmlns:a16="http://schemas.microsoft.com/office/drawing/2014/main" val="2424105309"/>
                    </a:ext>
                  </a:extLst>
                </a:gridCol>
                <a:gridCol w="11677095">
                  <a:extLst>
                    <a:ext uri="{9D8B030D-6E8A-4147-A177-3AD203B41FA5}">
                      <a16:colId xmlns:a16="http://schemas.microsoft.com/office/drawing/2014/main" val="1609673411"/>
                    </a:ext>
                  </a:extLst>
                </a:gridCol>
              </a:tblGrid>
              <a:tr h="546212">
                <a:tc rowSpan="2">
                  <a:txBody>
                    <a:bodyPr/>
                    <a:lstStyle/>
                    <a:p>
                      <a:pPr algn="l"/>
                      <a:r>
                        <a:rPr lang="en-IN" sz="3200">
                          <a:solidFill>
                            <a:schemeClr val="bg1"/>
                          </a:solidFill>
                          <a:effectLst/>
                          <a:latin typeface="arial" panose="020B0604020202020204" pitchFamily="34" charset="0"/>
                        </a:rPr>
                        <a:t>2. </a:t>
                      </a:r>
                    </a:p>
                  </a:txBody>
                  <a:tcPr marL="0" marR="0" marT="0" marB="0">
                    <a:lnL>
                      <a:noFill/>
                    </a:lnL>
                    <a:lnR>
                      <a:noFill/>
                    </a:lnR>
                    <a:lnT>
                      <a:noFill/>
                    </a:lnT>
                    <a:lnB>
                      <a:noFill/>
                    </a:lnB>
                    <a:solidFill>
                      <a:srgbClr val="FFFFFF"/>
                    </a:solidFill>
                  </a:tcPr>
                </a:tc>
                <a:tc>
                  <a:txBody>
                    <a:bodyPr/>
                    <a:lstStyle/>
                    <a:p>
                      <a:r>
                        <a:rPr lang="en-US" sz="3200">
                          <a:solidFill>
                            <a:schemeClr val="bg1"/>
                          </a:solidFill>
                          <a:effectLst/>
                          <a:latin typeface="arial" panose="020B0604020202020204" pitchFamily="34" charset="0"/>
                        </a:rPr>
                        <a:t>A train 125 m long passes a man, running at 5 km/hr in the same direction in which the train is going, in 10 seconds. The speed of the train is:</a:t>
                      </a: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3786114383"/>
                  </a:ext>
                </a:extLst>
              </a:tr>
              <a:tr h="273106">
                <a:tc vMerge="1">
                  <a:txBody>
                    <a:bodyPr/>
                    <a:lstStyle/>
                    <a:p>
                      <a:endParaRPr lang="en-IN"/>
                    </a:p>
                  </a:txBody>
                  <a:tcPr/>
                </a:tc>
                <a:tc>
                  <a:txBody>
                    <a:bodyPr/>
                    <a:lstStyle/>
                    <a:p>
                      <a:endParaRPr lang="en-IN" sz="3200">
                        <a:solidFill>
                          <a:schemeClr val="bg1"/>
                        </a:solidFill>
                      </a:endParaRP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3973621682"/>
                  </a:ext>
                </a:extLst>
              </a:tr>
              <a:tr h="652420">
                <a:tc>
                  <a:txBody>
                    <a:bodyPr/>
                    <a:lstStyle/>
                    <a:p>
                      <a:pPr fontAlgn="ctr"/>
                      <a:r>
                        <a:rPr lang="en-IN" sz="3200" b="1" u="none" strike="noStrike">
                          <a:solidFill>
                            <a:schemeClr val="bg1"/>
                          </a:solidFill>
                          <a:effectLst/>
                          <a:latin typeface="arial" panose="020B0604020202020204" pitchFamily="34" charset="0"/>
                        </a:rPr>
                        <a:t>A.</a:t>
                      </a:r>
                      <a:endParaRPr lang="en-IN" sz="3200">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pPr fontAlgn="ctr"/>
                      <a:r>
                        <a:rPr lang="en-IN" sz="3200" dirty="0">
                          <a:solidFill>
                            <a:schemeClr val="bg1"/>
                          </a:solidFill>
                          <a:effectLst/>
                          <a:latin typeface="arial" panose="020B0604020202020204" pitchFamily="34" charset="0"/>
                        </a:rPr>
                        <a:t>45 km/hr</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4137643113"/>
                  </a:ext>
                </a:extLst>
              </a:tr>
              <a:tr h="652420">
                <a:tc>
                  <a:txBody>
                    <a:bodyPr/>
                    <a:lstStyle/>
                    <a:p>
                      <a:pPr fontAlgn="ctr"/>
                      <a:r>
                        <a:rPr lang="en-IN" sz="3200" b="1" u="none" strike="noStrike">
                          <a:solidFill>
                            <a:schemeClr val="bg1"/>
                          </a:solidFill>
                          <a:effectLst/>
                          <a:latin typeface="arial" panose="020B0604020202020204" pitchFamily="34" charset="0"/>
                        </a:rPr>
                        <a:t>B.</a:t>
                      </a:r>
                      <a:endParaRPr lang="en-IN" sz="3200">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pPr fontAlgn="ctr"/>
                      <a:r>
                        <a:rPr lang="en-IN" sz="3200">
                          <a:solidFill>
                            <a:schemeClr val="bg1"/>
                          </a:solidFill>
                          <a:effectLst/>
                          <a:latin typeface="arial" panose="020B0604020202020204" pitchFamily="34" charset="0"/>
                        </a:rPr>
                        <a:t>50 km/hr</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2538198495"/>
                  </a:ext>
                </a:extLst>
              </a:tr>
              <a:tr h="652420">
                <a:tc>
                  <a:txBody>
                    <a:bodyPr/>
                    <a:lstStyle/>
                    <a:p>
                      <a:pPr fontAlgn="ctr"/>
                      <a:r>
                        <a:rPr lang="en-IN" sz="3200" b="1" u="none" strike="noStrike">
                          <a:solidFill>
                            <a:schemeClr val="bg1"/>
                          </a:solidFill>
                          <a:effectLst/>
                          <a:latin typeface="arial" panose="020B0604020202020204" pitchFamily="34" charset="0"/>
                        </a:rPr>
                        <a:t>C.</a:t>
                      </a:r>
                      <a:endParaRPr lang="en-IN" sz="3200">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pPr fontAlgn="ctr"/>
                      <a:r>
                        <a:rPr lang="en-IN" sz="3200" dirty="0">
                          <a:solidFill>
                            <a:schemeClr val="bg1"/>
                          </a:solidFill>
                          <a:effectLst/>
                          <a:latin typeface="arial" panose="020B0604020202020204" pitchFamily="34" charset="0"/>
                        </a:rPr>
                        <a:t>54 km/hr</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4005509994"/>
                  </a:ext>
                </a:extLst>
              </a:tr>
              <a:tr h="652420">
                <a:tc>
                  <a:txBody>
                    <a:bodyPr/>
                    <a:lstStyle/>
                    <a:p>
                      <a:pPr fontAlgn="ctr"/>
                      <a:r>
                        <a:rPr lang="en-IN" sz="3200" b="1" u="none" strike="noStrike">
                          <a:solidFill>
                            <a:schemeClr val="bg1"/>
                          </a:solidFill>
                          <a:effectLst/>
                          <a:latin typeface="arial" panose="020B0604020202020204" pitchFamily="34" charset="0"/>
                        </a:rPr>
                        <a:t>D.</a:t>
                      </a:r>
                      <a:endParaRPr lang="en-IN" sz="3200">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r>
                        <a:rPr lang="en-IN" sz="3200" dirty="0">
                          <a:solidFill>
                            <a:schemeClr val="bg1"/>
                          </a:solidFill>
                          <a:effectLst/>
                          <a:latin typeface="arial" panose="020B0604020202020204" pitchFamily="34" charset="0"/>
                        </a:rPr>
                        <a:t>55 km/hr</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1268497477"/>
                  </a:ext>
                </a:extLst>
              </a:tr>
            </a:tbl>
          </a:graphicData>
        </a:graphic>
      </p:graphicFrame>
    </p:spTree>
    <p:extLst>
      <p:ext uri="{BB962C8B-B14F-4D97-AF65-F5344CB8AC3E}">
        <p14:creationId xmlns:p14="http://schemas.microsoft.com/office/powerpoint/2010/main" val="19138720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B4269-0A9D-4A41-8939-34881A4AD032}"/>
              </a:ext>
            </a:extLst>
          </p:cNvPr>
          <p:cNvSpPr>
            <a:spLocks noGrp="1"/>
          </p:cNvSpPr>
          <p:nvPr>
            <p:ph type="title"/>
          </p:nvPr>
        </p:nvSpPr>
        <p:spPr>
          <a:xfrm>
            <a:off x="2895600" y="764372"/>
            <a:ext cx="8610600" cy="2840473"/>
          </a:xfrm>
        </p:spPr>
        <p:txBody>
          <a:bodyPr/>
          <a:lstStyle/>
          <a:p>
            <a:endParaRPr lang="en-IN">
              <a:latin typeface="Arial Black" panose="020B0A04020102020204" pitchFamily="34" charset="0"/>
            </a:endParaRPr>
          </a:p>
        </p:txBody>
      </p:sp>
      <p:graphicFrame>
        <p:nvGraphicFramePr>
          <p:cNvPr id="3" name="Table 2">
            <a:extLst>
              <a:ext uri="{FF2B5EF4-FFF2-40B4-BE49-F238E27FC236}">
                <a16:creationId xmlns:a16="http://schemas.microsoft.com/office/drawing/2014/main" id="{FFE9F260-5D48-46DD-A391-CDB3836DDE9A}"/>
              </a:ext>
            </a:extLst>
          </p:cNvPr>
          <p:cNvGraphicFramePr>
            <a:graphicFrameLocks noGrp="1"/>
          </p:cNvGraphicFramePr>
          <p:nvPr>
            <p:extLst>
              <p:ext uri="{D42A27DB-BD31-4B8C-83A1-F6EECF244321}">
                <p14:modId xmlns:p14="http://schemas.microsoft.com/office/powerpoint/2010/main" val="1349276054"/>
              </p:ext>
            </p:extLst>
          </p:nvPr>
        </p:nvGraphicFramePr>
        <p:xfrm>
          <a:off x="0" y="-15240"/>
          <a:ext cx="12192000" cy="6963554"/>
        </p:xfrm>
        <a:graphic>
          <a:graphicData uri="http://schemas.openxmlformats.org/drawingml/2006/table">
            <a:tbl>
              <a:tblPr/>
              <a:tblGrid>
                <a:gridCol w="214648">
                  <a:extLst>
                    <a:ext uri="{9D8B030D-6E8A-4147-A177-3AD203B41FA5}">
                      <a16:colId xmlns:a16="http://schemas.microsoft.com/office/drawing/2014/main" val="4165556988"/>
                    </a:ext>
                  </a:extLst>
                </a:gridCol>
                <a:gridCol w="11977352">
                  <a:extLst>
                    <a:ext uri="{9D8B030D-6E8A-4147-A177-3AD203B41FA5}">
                      <a16:colId xmlns:a16="http://schemas.microsoft.com/office/drawing/2014/main" val="1854857048"/>
                    </a:ext>
                  </a:extLst>
                </a:gridCol>
              </a:tblGrid>
              <a:tr h="602615">
                <a:tc rowSpan="2">
                  <a:txBody>
                    <a:bodyPr/>
                    <a:lstStyle/>
                    <a:p>
                      <a:pPr algn="l"/>
                      <a:r>
                        <a:rPr lang="en-IN">
                          <a:solidFill>
                            <a:schemeClr val="bg1"/>
                          </a:solidFill>
                          <a:effectLst/>
                          <a:latin typeface="arial" panose="020B0604020202020204" pitchFamily="34" charset="0"/>
                        </a:rPr>
                        <a:t>3. </a:t>
                      </a:r>
                    </a:p>
                  </a:txBody>
                  <a:tcPr marL="0" marR="0" marT="0" marB="0">
                    <a:lnL>
                      <a:noFill/>
                    </a:lnL>
                    <a:lnR>
                      <a:noFill/>
                    </a:lnR>
                    <a:lnT>
                      <a:noFill/>
                    </a:lnT>
                    <a:lnB>
                      <a:noFill/>
                    </a:lnB>
                    <a:solidFill>
                      <a:srgbClr val="FFFFFF"/>
                    </a:solidFill>
                  </a:tcPr>
                </a:tc>
                <a:tc>
                  <a:txBody>
                    <a:bodyPr/>
                    <a:lstStyle/>
                    <a:p>
                      <a:r>
                        <a:rPr lang="en-US">
                          <a:solidFill>
                            <a:schemeClr val="bg1"/>
                          </a:solidFill>
                          <a:effectLst/>
                          <a:latin typeface="arial" panose="020B0604020202020204" pitchFamily="34" charset="0"/>
                        </a:rPr>
                        <a:t>The length of the bridge, which a train 130 metres long and travelling at 45 km/hr can cross in 30 seconds, is:</a:t>
                      </a: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3183522367"/>
                  </a:ext>
                </a:extLst>
              </a:tr>
              <a:tr h="602615">
                <a:tc vMerge="1">
                  <a:txBody>
                    <a:bodyPr/>
                    <a:lstStyle/>
                    <a:p>
                      <a:endParaRPr lang="en-IN"/>
                    </a:p>
                  </a:txBody>
                  <a:tcPr/>
                </a:tc>
                <a:tc>
                  <a:txBody>
                    <a:bodyPr/>
                    <a:lstStyle/>
                    <a:p>
                      <a:endParaRPr lang="en-IN">
                        <a:solidFill>
                          <a:schemeClr val="bg1"/>
                        </a:solidFill>
                      </a:endParaRP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3263221155"/>
                  </a:ext>
                </a:extLst>
              </a:tr>
              <a:tr h="1439581">
                <a:tc>
                  <a:txBody>
                    <a:bodyPr/>
                    <a:lstStyle/>
                    <a:p>
                      <a:pPr fontAlgn="ctr"/>
                      <a:r>
                        <a:rPr lang="en-IN" b="1" u="none" strike="noStrike">
                          <a:solidFill>
                            <a:schemeClr val="bg1"/>
                          </a:solidFill>
                          <a:effectLst/>
                          <a:latin typeface="arial" panose="020B0604020202020204" pitchFamily="34" charset="0"/>
                        </a:rPr>
                        <a:t>A.</a:t>
                      </a:r>
                      <a:endParaRPr lang="en-IN">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pPr fontAlgn="ctr"/>
                      <a:r>
                        <a:rPr lang="en-IN" dirty="0">
                          <a:solidFill>
                            <a:schemeClr val="bg1"/>
                          </a:solidFill>
                          <a:effectLst/>
                          <a:latin typeface="arial" panose="020B0604020202020204" pitchFamily="34" charset="0"/>
                        </a:rPr>
                        <a:t>200 m</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2928769512"/>
                  </a:ext>
                </a:extLst>
              </a:tr>
              <a:tr h="1439581">
                <a:tc>
                  <a:txBody>
                    <a:bodyPr/>
                    <a:lstStyle/>
                    <a:p>
                      <a:pPr fontAlgn="ctr"/>
                      <a:r>
                        <a:rPr lang="en-IN" b="1" u="none" strike="noStrike">
                          <a:solidFill>
                            <a:schemeClr val="bg1"/>
                          </a:solidFill>
                          <a:effectLst/>
                          <a:latin typeface="arial" panose="020B0604020202020204" pitchFamily="34" charset="0"/>
                        </a:rPr>
                        <a:t>B.</a:t>
                      </a:r>
                      <a:endParaRPr lang="en-IN">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pPr fontAlgn="ctr"/>
                      <a:r>
                        <a:rPr lang="en-IN" dirty="0">
                          <a:solidFill>
                            <a:schemeClr val="bg1"/>
                          </a:solidFill>
                          <a:effectLst/>
                          <a:latin typeface="arial" panose="020B0604020202020204" pitchFamily="34" charset="0"/>
                        </a:rPr>
                        <a:t>225 m</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241334768"/>
                  </a:ext>
                </a:extLst>
              </a:tr>
              <a:tr h="1439581">
                <a:tc>
                  <a:txBody>
                    <a:bodyPr/>
                    <a:lstStyle/>
                    <a:p>
                      <a:pPr fontAlgn="ctr"/>
                      <a:r>
                        <a:rPr lang="en-IN" b="1" u="none" strike="noStrike">
                          <a:solidFill>
                            <a:schemeClr val="bg1"/>
                          </a:solidFill>
                          <a:effectLst/>
                          <a:latin typeface="arial" panose="020B0604020202020204" pitchFamily="34" charset="0"/>
                        </a:rPr>
                        <a:t>C.</a:t>
                      </a:r>
                      <a:endParaRPr lang="en-IN">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pPr fontAlgn="ctr"/>
                      <a:r>
                        <a:rPr lang="en-IN">
                          <a:solidFill>
                            <a:schemeClr val="bg1"/>
                          </a:solidFill>
                          <a:effectLst/>
                          <a:latin typeface="arial" panose="020B0604020202020204" pitchFamily="34" charset="0"/>
                        </a:rPr>
                        <a:t>245 m</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2697206231"/>
                  </a:ext>
                </a:extLst>
              </a:tr>
              <a:tr h="1439581">
                <a:tc>
                  <a:txBody>
                    <a:bodyPr/>
                    <a:lstStyle/>
                    <a:p>
                      <a:pPr fontAlgn="ctr"/>
                      <a:r>
                        <a:rPr lang="en-IN" b="1" u="none" strike="noStrike">
                          <a:solidFill>
                            <a:schemeClr val="bg1"/>
                          </a:solidFill>
                          <a:effectLst/>
                          <a:latin typeface="arial" panose="020B0604020202020204" pitchFamily="34" charset="0"/>
                        </a:rPr>
                        <a:t>D.</a:t>
                      </a:r>
                      <a:endParaRPr lang="en-IN">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r>
                        <a:rPr lang="en-IN" dirty="0">
                          <a:solidFill>
                            <a:schemeClr val="bg1"/>
                          </a:solidFill>
                          <a:effectLst/>
                          <a:latin typeface="arial" panose="020B0604020202020204" pitchFamily="34" charset="0"/>
                        </a:rPr>
                        <a:t>250 m</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1456488688"/>
                  </a:ext>
                </a:extLst>
              </a:tr>
            </a:tbl>
          </a:graphicData>
        </a:graphic>
      </p:graphicFrame>
    </p:spTree>
    <p:extLst>
      <p:ext uri="{BB962C8B-B14F-4D97-AF65-F5344CB8AC3E}">
        <p14:creationId xmlns:p14="http://schemas.microsoft.com/office/powerpoint/2010/main" val="40672045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E92C0-E5DD-44C7-97D7-A09FA0861ED1}"/>
              </a:ext>
            </a:extLst>
          </p:cNvPr>
          <p:cNvSpPr>
            <a:spLocks noGrp="1"/>
          </p:cNvSpPr>
          <p:nvPr>
            <p:ph type="title"/>
          </p:nvPr>
        </p:nvSpPr>
        <p:spPr/>
        <p:txBody>
          <a:bodyPr/>
          <a:lstStyle/>
          <a:p>
            <a:endParaRPr lang="en-IN"/>
          </a:p>
        </p:txBody>
      </p:sp>
      <p:graphicFrame>
        <p:nvGraphicFramePr>
          <p:cNvPr id="3" name="Table 2">
            <a:extLst>
              <a:ext uri="{FF2B5EF4-FFF2-40B4-BE49-F238E27FC236}">
                <a16:creationId xmlns:a16="http://schemas.microsoft.com/office/drawing/2014/main" id="{C381C836-C45F-47D5-A1DD-88FAB2632E2C}"/>
              </a:ext>
            </a:extLst>
          </p:cNvPr>
          <p:cNvGraphicFramePr>
            <a:graphicFrameLocks noGrp="1"/>
          </p:cNvGraphicFramePr>
          <p:nvPr>
            <p:extLst>
              <p:ext uri="{D42A27DB-BD31-4B8C-83A1-F6EECF244321}">
                <p14:modId xmlns:p14="http://schemas.microsoft.com/office/powerpoint/2010/main" val="2564361940"/>
              </p:ext>
            </p:extLst>
          </p:nvPr>
        </p:nvGraphicFramePr>
        <p:xfrm>
          <a:off x="0" y="0"/>
          <a:ext cx="12192000" cy="4328160"/>
        </p:xfrm>
        <a:graphic>
          <a:graphicData uri="http://schemas.openxmlformats.org/drawingml/2006/table">
            <a:tbl>
              <a:tblPr/>
              <a:tblGrid>
                <a:gridCol w="541538">
                  <a:extLst>
                    <a:ext uri="{9D8B030D-6E8A-4147-A177-3AD203B41FA5}">
                      <a16:colId xmlns:a16="http://schemas.microsoft.com/office/drawing/2014/main" val="3053709213"/>
                    </a:ext>
                  </a:extLst>
                </a:gridCol>
                <a:gridCol w="11650462">
                  <a:extLst>
                    <a:ext uri="{9D8B030D-6E8A-4147-A177-3AD203B41FA5}">
                      <a16:colId xmlns:a16="http://schemas.microsoft.com/office/drawing/2014/main" val="155563812"/>
                    </a:ext>
                  </a:extLst>
                </a:gridCol>
              </a:tblGrid>
              <a:tr h="0">
                <a:tc rowSpan="2">
                  <a:txBody>
                    <a:bodyPr/>
                    <a:lstStyle/>
                    <a:p>
                      <a:pPr algn="l"/>
                      <a:r>
                        <a:rPr lang="en-IN" sz="3200">
                          <a:solidFill>
                            <a:schemeClr val="bg1"/>
                          </a:solidFill>
                          <a:effectLst/>
                          <a:latin typeface="arial" panose="020B0604020202020204" pitchFamily="34" charset="0"/>
                        </a:rPr>
                        <a:t>4. </a:t>
                      </a:r>
                    </a:p>
                  </a:txBody>
                  <a:tcPr marL="0" marR="0" marT="0" marB="0">
                    <a:lnL>
                      <a:noFill/>
                    </a:lnL>
                    <a:lnR>
                      <a:noFill/>
                    </a:lnR>
                    <a:lnT>
                      <a:noFill/>
                    </a:lnT>
                    <a:lnB>
                      <a:noFill/>
                    </a:lnB>
                    <a:solidFill>
                      <a:srgbClr val="FFFFFF"/>
                    </a:solidFill>
                  </a:tcPr>
                </a:tc>
                <a:tc>
                  <a:txBody>
                    <a:bodyPr/>
                    <a:lstStyle/>
                    <a:p>
                      <a:r>
                        <a:rPr lang="en-US" sz="3200" dirty="0">
                          <a:solidFill>
                            <a:schemeClr val="bg1"/>
                          </a:solidFill>
                          <a:effectLst/>
                          <a:latin typeface="arial" panose="020B0604020202020204" pitchFamily="34" charset="0"/>
                        </a:rPr>
                        <a:t>Two trains running in opposite directions cross a man standing on the platform in 27 seconds and 17 seconds respectively and they cross each other in 23 seconds. The ratio of their speeds is:</a:t>
                      </a: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1469274156"/>
                  </a:ext>
                </a:extLst>
              </a:tr>
              <a:tr h="0">
                <a:tc vMerge="1">
                  <a:txBody>
                    <a:bodyPr/>
                    <a:lstStyle/>
                    <a:p>
                      <a:endParaRPr lang="en-IN"/>
                    </a:p>
                  </a:txBody>
                  <a:tcPr/>
                </a:tc>
                <a:tc>
                  <a:txBody>
                    <a:bodyPr/>
                    <a:lstStyle/>
                    <a:p>
                      <a:endParaRPr lang="en-IN" sz="3200">
                        <a:solidFill>
                          <a:schemeClr val="bg1"/>
                        </a:solidFill>
                      </a:endParaRP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300256486"/>
                  </a:ext>
                </a:extLst>
              </a:tr>
              <a:tr h="0">
                <a:tc>
                  <a:txBody>
                    <a:bodyPr/>
                    <a:lstStyle/>
                    <a:p>
                      <a:pPr fontAlgn="ctr"/>
                      <a:r>
                        <a:rPr lang="en-IN" sz="3200" b="1" u="none" strike="noStrike">
                          <a:solidFill>
                            <a:schemeClr val="bg1"/>
                          </a:solidFill>
                          <a:effectLst/>
                          <a:latin typeface="arial" panose="020B0604020202020204" pitchFamily="34" charset="0"/>
                        </a:rPr>
                        <a:t>A.</a:t>
                      </a:r>
                      <a:endParaRPr lang="en-IN" sz="3200">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pPr fontAlgn="ctr"/>
                      <a:r>
                        <a:rPr lang="en-IN" sz="3200">
                          <a:solidFill>
                            <a:schemeClr val="bg1"/>
                          </a:solidFill>
                          <a:effectLst/>
                          <a:latin typeface="arial" panose="020B0604020202020204" pitchFamily="34" charset="0"/>
                        </a:rPr>
                        <a:t>1 : 3</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2605648746"/>
                  </a:ext>
                </a:extLst>
              </a:tr>
              <a:tr h="0">
                <a:tc>
                  <a:txBody>
                    <a:bodyPr/>
                    <a:lstStyle/>
                    <a:p>
                      <a:pPr fontAlgn="ctr"/>
                      <a:r>
                        <a:rPr lang="en-IN" sz="3200" b="1" u="none" strike="noStrike">
                          <a:solidFill>
                            <a:schemeClr val="bg1"/>
                          </a:solidFill>
                          <a:effectLst/>
                          <a:latin typeface="arial" panose="020B0604020202020204" pitchFamily="34" charset="0"/>
                        </a:rPr>
                        <a:t>B.</a:t>
                      </a:r>
                      <a:endParaRPr lang="en-IN" sz="3200">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pPr fontAlgn="ctr"/>
                      <a:r>
                        <a:rPr lang="en-IN" sz="3200">
                          <a:solidFill>
                            <a:schemeClr val="bg1"/>
                          </a:solidFill>
                          <a:effectLst/>
                          <a:latin typeface="arial" panose="020B0604020202020204" pitchFamily="34" charset="0"/>
                        </a:rPr>
                        <a:t>3 : 2</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509967161"/>
                  </a:ext>
                </a:extLst>
              </a:tr>
              <a:tr h="0">
                <a:tc>
                  <a:txBody>
                    <a:bodyPr/>
                    <a:lstStyle/>
                    <a:p>
                      <a:pPr fontAlgn="ctr"/>
                      <a:r>
                        <a:rPr lang="en-IN" sz="3200" b="1" u="none" strike="noStrike">
                          <a:solidFill>
                            <a:schemeClr val="bg1"/>
                          </a:solidFill>
                          <a:effectLst/>
                          <a:latin typeface="arial" panose="020B0604020202020204" pitchFamily="34" charset="0"/>
                        </a:rPr>
                        <a:t>C.</a:t>
                      </a:r>
                      <a:endParaRPr lang="en-IN" sz="3200">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pPr fontAlgn="ctr"/>
                      <a:r>
                        <a:rPr lang="en-IN" sz="3200" dirty="0">
                          <a:solidFill>
                            <a:schemeClr val="bg1"/>
                          </a:solidFill>
                          <a:effectLst/>
                          <a:latin typeface="arial" panose="020B0604020202020204" pitchFamily="34" charset="0"/>
                        </a:rPr>
                        <a:t>3 : 4</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731315520"/>
                  </a:ext>
                </a:extLst>
              </a:tr>
              <a:tr h="0">
                <a:tc>
                  <a:txBody>
                    <a:bodyPr/>
                    <a:lstStyle/>
                    <a:p>
                      <a:pPr fontAlgn="ctr"/>
                      <a:r>
                        <a:rPr lang="en-IN" sz="3200" b="1" u="none" strike="noStrike">
                          <a:solidFill>
                            <a:schemeClr val="bg1"/>
                          </a:solidFill>
                          <a:effectLst/>
                          <a:latin typeface="arial" panose="020B0604020202020204" pitchFamily="34" charset="0"/>
                        </a:rPr>
                        <a:t>D.</a:t>
                      </a:r>
                      <a:endParaRPr lang="en-IN" sz="3200">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r>
                        <a:rPr lang="en-IN" sz="3200" dirty="0">
                          <a:solidFill>
                            <a:schemeClr val="bg1"/>
                          </a:solidFill>
                          <a:effectLst/>
                          <a:latin typeface="arial" panose="020B0604020202020204" pitchFamily="34" charset="0"/>
                        </a:rPr>
                        <a:t>None of these</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3556584705"/>
                  </a:ext>
                </a:extLst>
              </a:tr>
            </a:tbl>
          </a:graphicData>
        </a:graphic>
      </p:graphicFrame>
    </p:spTree>
    <p:extLst>
      <p:ext uri="{BB962C8B-B14F-4D97-AF65-F5344CB8AC3E}">
        <p14:creationId xmlns:p14="http://schemas.microsoft.com/office/powerpoint/2010/main" val="6456152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F0FF0-7AC8-4F04-A0D5-1F0B1371463F}"/>
              </a:ext>
            </a:extLst>
          </p:cNvPr>
          <p:cNvSpPr>
            <a:spLocks noGrp="1"/>
          </p:cNvSpPr>
          <p:nvPr>
            <p:ph type="title"/>
          </p:nvPr>
        </p:nvSpPr>
        <p:spPr/>
        <p:txBody>
          <a:bodyPr/>
          <a:lstStyle/>
          <a:p>
            <a:endParaRPr lang="en-IN"/>
          </a:p>
        </p:txBody>
      </p:sp>
      <p:graphicFrame>
        <p:nvGraphicFramePr>
          <p:cNvPr id="3" name="Table 2">
            <a:extLst>
              <a:ext uri="{FF2B5EF4-FFF2-40B4-BE49-F238E27FC236}">
                <a16:creationId xmlns:a16="http://schemas.microsoft.com/office/drawing/2014/main" id="{EBDF94AD-EF0D-42CF-8A4E-1CB86A83AFBB}"/>
              </a:ext>
            </a:extLst>
          </p:cNvPr>
          <p:cNvGraphicFramePr>
            <a:graphicFrameLocks noGrp="1"/>
          </p:cNvGraphicFramePr>
          <p:nvPr>
            <p:extLst>
              <p:ext uri="{D42A27DB-BD31-4B8C-83A1-F6EECF244321}">
                <p14:modId xmlns:p14="http://schemas.microsoft.com/office/powerpoint/2010/main" val="4224726000"/>
              </p:ext>
            </p:extLst>
          </p:nvPr>
        </p:nvGraphicFramePr>
        <p:xfrm>
          <a:off x="0" y="-15240"/>
          <a:ext cx="12192000" cy="4328160"/>
        </p:xfrm>
        <a:graphic>
          <a:graphicData uri="http://schemas.openxmlformats.org/drawingml/2006/table">
            <a:tbl>
              <a:tblPr/>
              <a:tblGrid>
                <a:gridCol w="760229">
                  <a:extLst>
                    <a:ext uri="{9D8B030D-6E8A-4147-A177-3AD203B41FA5}">
                      <a16:colId xmlns:a16="http://schemas.microsoft.com/office/drawing/2014/main" val="4193459294"/>
                    </a:ext>
                  </a:extLst>
                </a:gridCol>
                <a:gridCol w="11431771">
                  <a:extLst>
                    <a:ext uri="{9D8B030D-6E8A-4147-A177-3AD203B41FA5}">
                      <a16:colId xmlns:a16="http://schemas.microsoft.com/office/drawing/2014/main" val="371720187"/>
                    </a:ext>
                  </a:extLst>
                </a:gridCol>
              </a:tblGrid>
              <a:tr h="0">
                <a:tc rowSpan="2">
                  <a:txBody>
                    <a:bodyPr/>
                    <a:lstStyle/>
                    <a:p>
                      <a:pPr algn="l"/>
                      <a:r>
                        <a:rPr lang="en-IN" sz="3200">
                          <a:solidFill>
                            <a:schemeClr val="bg1"/>
                          </a:solidFill>
                          <a:effectLst/>
                          <a:latin typeface="arial" panose="020B0604020202020204" pitchFamily="34" charset="0"/>
                        </a:rPr>
                        <a:t>5. </a:t>
                      </a:r>
                    </a:p>
                  </a:txBody>
                  <a:tcPr marL="0" marR="0" marT="0" marB="0">
                    <a:lnL>
                      <a:noFill/>
                    </a:lnL>
                    <a:lnR>
                      <a:noFill/>
                    </a:lnR>
                    <a:lnT>
                      <a:noFill/>
                    </a:lnT>
                    <a:lnB>
                      <a:noFill/>
                    </a:lnB>
                    <a:solidFill>
                      <a:srgbClr val="FFFFFF"/>
                    </a:solidFill>
                  </a:tcPr>
                </a:tc>
                <a:tc>
                  <a:txBody>
                    <a:bodyPr/>
                    <a:lstStyle/>
                    <a:p>
                      <a:r>
                        <a:rPr lang="en-US" sz="3200">
                          <a:solidFill>
                            <a:schemeClr val="bg1"/>
                          </a:solidFill>
                          <a:effectLst/>
                          <a:latin typeface="arial" panose="020B0604020202020204" pitchFamily="34" charset="0"/>
                        </a:rPr>
                        <a:t>A train passes a station platform in 36 seconds and a man standing on the platform in 20 seconds. If the speed of the train is 54 km/hr, what is the length of the platform?</a:t>
                      </a: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3999292228"/>
                  </a:ext>
                </a:extLst>
              </a:tr>
              <a:tr h="0">
                <a:tc vMerge="1">
                  <a:txBody>
                    <a:bodyPr/>
                    <a:lstStyle/>
                    <a:p>
                      <a:endParaRPr lang="en-IN"/>
                    </a:p>
                  </a:txBody>
                  <a:tcPr/>
                </a:tc>
                <a:tc>
                  <a:txBody>
                    <a:bodyPr/>
                    <a:lstStyle/>
                    <a:p>
                      <a:endParaRPr lang="en-IN" sz="3200">
                        <a:solidFill>
                          <a:schemeClr val="bg1"/>
                        </a:solidFill>
                      </a:endParaRP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498429320"/>
                  </a:ext>
                </a:extLst>
              </a:tr>
              <a:tr h="0">
                <a:tc>
                  <a:txBody>
                    <a:bodyPr/>
                    <a:lstStyle/>
                    <a:p>
                      <a:pPr fontAlgn="ctr"/>
                      <a:r>
                        <a:rPr lang="en-IN" sz="3200" b="1" u="none" strike="noStrike">
                          <a:solidFill>
                            <a:schemeClr val="bg1"/>
                          </a:solidFill>
                          <a:effectLst/>
                          <a:latin typeface="arial" panose="020B0604020202020204" pitchFamily="34" charset="0"/>
                        </a:rPr>
                        <a:t>A.</a:t>
                      </a:r>
                      <a:endParaRPr lang="en-IN" sz="3200">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pPr fontAlgn="ctr"/>
                      <a:r>
                        <a:rPr lang="en-IN" sz="3200" dirty="0">
                          <a:solidFill>
                            <a:schemeClr val="bg1"/>
                          </a:solidFill>
                          <a:effectLst/>
                          <a:latin typeface="arial" panose="020B0604020202020204" pitchFamily="34" charset="0"/>
                        </a:rPr>
                        <a:t>120 m</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625017076"/>
                  </a:ext>
                </a:extLst>
              </a:tr>
              <a:tr h="0">
                <a:tc>
                  <a:txBody>
                    <a:bodyPr/>
                    <a:lstStyle/>
                    <a:p>
                      <a:pPr fontAlgn="ctr"/>
                      <a:r>
                        <a:rPr lang="en-IN" sz="3200" b="1" u="none" strike="noStrike">
                          <a:solidFill>
                            <a:schemeClr val="bg1"/>
                          </a:solidFill>
                          <a:effectLst/>
                          <a:latin typeface="arial" panose="020B0604020202020204" pitchFamily="34" charset="0"/>
                        </a:rPr>
                        <a:t>B.</a:t>
                      </a:r>
                      <a:endParaRPr lang="en-IN" sz="3200">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pPr fontAlgn="ctr"/>
                      <a:r>
                        <a:rPr lang="en-IN" sz="3200" dirty="0">
                          <a:solidFill>
                            <a:schemeClr val="bg1"/>
                          </a:solidFill>
                          <a:effectLst/>
                          <a:latin typeface="arial" panose="020B0604020202020204" pitchFamily="34" charset="0"/>
                        </a:rPr>
                        <a:t>240 m</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1978618202"/>
                  </a:ext>
                </a:extLst>
              </a:tr>
              <a:tr h="0">
                <a:tc>
                  <a:txBody>
                    <a:bodyPr/>
                    <a:lstStyle/>
                    <a:p>
                      <a:pPr fontAlgn="ctr"/>
                      <a:r>
                        <a:rPr lang="en-IN" sz="3200" b="1" u="none" strike="noStrike">
                          <a:solidFill>
                            <a:schemeClr val="bg1"/>
                          </a:solidFill>
                          <a:effectLst/>
                          <a:latin typeface="arial" panose="020B0604020202020204" pitchFamily="34" charset="0"/>
                        </a:rPr>
                        <a:t>C.</a:t>
                      </a:r>
                      <a:endParaRPr lang="en-IN" sz="3200">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pPr fontAlgn="ctr"/>
                      <a:r>
                        <a:rPr lang="en-IN" sz="3200">
                          <a:solidFill>
                            <a:schemeClr val="bg1"/>
                          </a:solidFill>
                          <a:effectLst/>
                          <a:latin typeface="arial" panose="020B0604020202020204" pitchFamily="34" charset="0"/>
                        </a:rPr>
                        <a:t>300 m</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1498898089"/>
                  </a:ext>
                </a:extLst>
              </a:tr>
              <a:tr h="0">
                <a:tc>
                  <a:txBody>
                    <a:bodyPr/>
                    <a:lstStyle/>
                    <a:p>
                      <a:pPr fontAlgn="ctr"/>
                      <a:r>
                        <a:rPr lang="en-IN" sz="3200" b="1" u="none" strike="noStrike">
                          <a:solidFill>
                            <a:schemeClr val="bg1"/>
                          </a:solidFill>
                          <a:effectLst/>
                          <a:latin typeface="arial" panose="020B0604020202020204" pitchFamily="34" charset="0"/>
                        </a:rPr>
                        <a:t>D.</a:t>
                      </a:r>
                      <a:endParaRPr lang="en-IN" sz="3200">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r>
                        <a:rPr lang="en-IN" sz="3200" dirty="0">
                          <a:solidFill>
                            <a:schemeClr val="bg1"/>
                          </a:solidFill>
                          <a:effectLst/>
                          <a:latin typeface="arial" panose="020B0604020202020204" pitchFamily="34" charset="0"/>
                        </a:rPr>
                        <a:t>None of these</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4051491114"/>
                  </a:ext>
                </a:extLst>
              </a:tr>
            </a:tbl>
          </a:graphicData>
        </a:graphic>
      </p:graphicFrame>
    </p:spTree>
    <p:extLst>
      <p:ext uri="{BB962C8B-B14F-4D97-AF65-F5344CB8AC3E}">
        <p14:creationId xmlns:p14="http://schemas.microsoft.com/office/powerpoint/2010/main" val="36726967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766E1-4FBF-41B1-8A67-27E2C8ADE526}"/>
              </a:ext>
            </a:extLst>
          </p:cNvPr>
          <p:cNvSpPr>
            <a:spLocks noGrp="1"/>
          </p:cNvSpPr>
          <p:nvPr>
            <p:ph type="title"/>
          </p:nvPr>
        </p:nvSpPr>
        <p:spPr/>
        <p:txBody>
          <a:bodyPr/>
          <a:lstStyle/>
          <a:p>
            <a:endParaRPr lang="en-IN"/>
          </a:p>
        </p:txBody>
      </p:sp>
      <p:graphicFrame>
        <p:nvGraphicFramePr>
          <p:cNvPr id="3" name="Table 2">
            <a:extLst>
              <a:ext uri="{FF2B5EF4-FFF2-40B4-BE49-F238E27FC236}">
                <a16:creationId xmlns:a16="http://schemas.microsoft.com/office/drawing/2014/main" id="{93284BCE-E649-407C-A44C-233A309DDB79}"/>
              </a:ext>
            </a:extLst>
          </p:cNvPr>
          <p:cNvGraphicFramePr>
            <a:graphicFrameLocks noGrp="1"/>
          </p:cNvGraphicFramePr>
          <p:nvPr>
            <p:extLst>
              <p:ext uri="{D42A27DB-BD31-4B8C-83A1-F6EECF244321}">
                <p14:modId xmlns:p14="http://schemas.microsoft.com/office/powerpoint/2010/main" val="569005273"/>
              </p:ext>
            </p:extLst>
          </p:nvPr>
        </p:nvGraphicFramePr>
        <p:xfrm>
          <a:off x="0" y="0"/>
          <a:ext cx="12192000" cy="5791200"/>
        </p:xfrm>
        <a:graphic>
          <a:graphicData uri="http://schemas.openxmlformats.org/drawingml/2006/table">
            <a:tbl>
              <a:tblPr/>
              <a:tblGrid>
                <a:gridCol w="214648">
                  <a:extLst>
                    <a:ext uri="{9D8B030D-6E8A-4147-A177-3AD203B41FA5}">
                      <a16:colId xmlns:a16="http://schemas.microsoft.com/office/drawing/2014/main" val="2033910707"/>
                    </a:ext>
                  </a:extLst>
                </a:gridCol>
                <a:gridCol w="11977352">
                  <a:extLst>
                    <a:ext uri="{9D8B030D-6E8A-4147-A177-3AD203B41FA5}">
                      <a16:colId xmlns:a16="http://schemas.microsoft.com/office/drawing/2014/main" val="2579471943"/>
                    </a:ext>
                  </a:extLst>
                </a:gridCol>
              </a:tblGrid>
              <a:tr h="0">
                <a:tc rowSpan="2">
                  <a:txBody>
                    <a:bodyPr/>
                    <a:lstStyle/>
                    <a:p>
                      <a:pPr algn="l"/>
                      <a:r>
                        <a:rPr lang="en-IN" sz="3200">
                          <a:solidFill>
                            <a:schemeClr val="bg1"/>
                          </a:solidFill>
                          <a:effectLst/>
                          <a:latin typeface="arial" panose="020B0604020202020204" pitchFamily="34" charset="0"/>
                        </a:rPr>
                        <a:t>6. </a:t>
                      </a:r>
                    </a:p>
                  </a:txBody>
                  <a:tcPr marL="0" marR="0" marT="0" marB="0">
                    <a:lnL>
                      <a:noFill/>
                    </a:lnL>
                    <a:lnR>
                      <a:noFill/>
                    </a:lnR>
                    <a:lnT>
                      <a:noFill/>
                    </a:lnT>
                    <a:lnB>
                      <a:noFill/>
                    </a:lnB>
                    <a:solidFill>
                      <a:srgbClr val="FFFFFF"/>
                    </a:solidFill>
                  </a:tcPr>
                </a:tc>
                <a:tc>
                  <a:txBody>
                    <a:bodyPr/>
                    <a:lstStyle/>
                    <a:p>
                      <a:r>
                        <a:rPr lang="en-US" sz="3200">
                          <a:solidFill>
                            <a:schemeClr val="bg1"/>
                          </a:solidFill>
                          <a:effectLst/>
                          <a:latin typeface="arial" panose="020B0604020202020204" pitchFamily="34" charset="0"/>
                        </a:rPr>
                        <a:t>A train 240 m long passes a pole in 24 seconds. How long will it take to pass a platform 650 m long?</a:t>
                      </a: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372443927"/>
                  </a:ext>
                </a:extLst>
              </a:tr>
              <a:tr h="0">
                <a:tc vMerge="1">
                  <a:txBody>
                    <a:bodyPr/>
                    <a:lstStyle/>
                    <a:p>
                      <a:endParaRPr lang="en-IN"/>
                    </a:p>
                  </a:txBody>
                  <a:tcPr/>
                </a:tc>
                <a:tc>
                  <a:txBody>
                    <a:bodyPr/>
                    <a:lstStyle/>
                    <a:p>
                      <a:endParaRPr lang="en-IN" sz="3200">
                        <a:solidFill>
                          <a:schemeClr val="bg1"/>
                        </a:solidFill>
                      </a:endParaRP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3361679992"/>
                  </a:ext>
                </a:extLst>
              </a:tr>
              <a:tr h="0">
                <a:tc>
                  <a:txBody>
                    <a:bodyPr/>
                    <a:lstStyle/>
                    <a:p>
                      <a:pPr fontAlgn="ctr"/>
                      <a:r>
                        <a:rPr lang="en-IN" sz="3200" b="1" u="none" strike="noStrike">
                          <a:solidFill>
                            <a:schemeClr val="bg1"/>
                          </a:solidFill>
                          <a:effectLst/>
                          <a:latin typeface="arial" panose="020B0604020202020204" pitchFamily="34" charset="0"/>
                        </a:rPr>
                        <a:t>A.</a:t>
                      </a:r>
                      <a:endParaRPr lang="en-IN" sz="3200">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pPr fontAlgn="ctr"/>
                      <a:r>
                        <a:rPr lang="en-IN" sz="3200">
                          <a:solidFill>
                            <a:schemeClr val="bg1"/>
                          </a:solidFill>
                          <a:effectLst/>
                          <a:latin typeface="arial" panose="020B0604020202020204" pitchFamily="34" charset="0"/>
                        </a:rPr>
                        <a:t>65 sec</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43519874"/>
                  </a:ext>
                </a:extLst>
              </a:tr>
              <a:tr h="0">
                <a:tc>
                  <a:txBody>
                    <a:bodyPr/>
                    <a:lstStyle/>
                    <a:p>
                      <a:pPr fontAlgn="ctr"/>
                      <a:r>
                        <a:rPr lang="en-IN" sz="3200" b="1" u="none" strike="noStrike">
                          <a:solidFill>
                            <a:schemeClr val="bg1"/>
                          </a:solidFill>
                          <a:effectLst/>
                          <a:latin typeface="arial" panose="020B0604020202020204" pitchFamily="34" charset="0"/>
                        </a:rPr>
                        <a:t>B.</a:t>
                      </a:r>
                      <a:endParaRPr lang="en-IN" sz="3200">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pPr fontAlgn="ctr"/>
                      <a:r>
                        <a:rPr lang="en-IN" sz="3200">
                          <a:solidFill>
                            <a:schemeClr val="bg1"/>
                          </a:solidFill>
                          <a:effectLst/>
                          <a:latin typeface="arial" panose="020B0604020202020204" pitchFamily="34" charset="0"/>
                        </a:rPr>
                        <a:t>89 sec</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2398181828"/>
                  </a:ext>
                </a:extLst>
              </a:tr>
              <a:tr h="0">
                <a:tc>
                  <a:txBody>
                    <a:bodyPr/>
                    <a:lstStyle/>
                    <a:p>
                      <a:pPr fontAlgn="ctr"/>
                      <a:r>
                        <a:rPr lang="en-IN" sz="3200" b="1" u="none" strike="noStrike">
                          <a:solidFill>
                            <a:schemeClr val="bg1"/>
                          </a:solidFill>
                          <a:effectLst/>
                          <a:latin typeface="arial" panose="020B0604020202020204" pitchFamily="34" charset="0"/>
                        </a:rPr>
                        <a:t>C.</a:t>
                      </a:r>
                      <a:endParaRPr lang="en-IN" sz="3200">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pPr fontAlgn="ctr"/>
                      <a:r>
                        <a:rPr lang="en-IN" sz="3200" dirty="0">
                          <a:solidFill>
                            <a:schemeClr val="bg1"/>
                          </a:solidFill>
                          <a:effectLst/>
                          <a:latin typeface="arial" panose="020B0604020202020204" pitchFamily="34" charset="0"/>
                        </a:rPr>
                        <a:t>100 sec</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69347669"/>
                  </a:ext>
                </a:extLst>
              </a:tr>
              <a:tr h="0">
                <a:tc>
                  <a:txBody>
                    <a:bodyPr/>
                    <a:lstStyle/>
                    <a:p>
                      <a:pPr fontAlgn="ctr"/>
                      <a:r>
                        <a:rPr lang="en-IN" sz="3200" b="1" u="none" strike="noStrike">
                          <a:solidFill>
                            <a:schemeClr val="bg1"/>
                          </a:solidFill>
                          <a:effectLst/>
                          <a:latin typeface="arial" panose="020B0604020202020204" pitchFamily="34" charset="0"/>
                        </a:rPr>
                        <a:t>D.</a:t>
                      </a:r>
                      <a:endParaRPr lang="en-IN" sz="3200">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r>
                        <a:rPr lang="en-IN" sz="3200" dirty="0">
                          <a:solidFill>
                            <a:schemeClr val="bg1"/>
                          </a:solidFill>
                          <a:effectLst/>
                          <a:latin typeface="arial" panose="020B0604020202020204" pitchFamily="34" charset="0"/>
                        </a:rPr>
                        <a:t>150 sec</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3606531630"/>
                  </a:ext>
                </a:extLst>
              </a:tr>
            </a:tbl>
          </a:graphicData>
        </a:graphic>
      </p:graphicFrame>
    </p:spTree>
    <p:extLst>
      <p:ext uri="{BB962C8B-B14F-4D97-AF65-F5344CB8AC3E}">
        <p14:creationId xmlns:p14="http://schemas.microsoft.com/office/powerpoint/2010/main" val="5035617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1E3EF-4AB4-4EDC-92A2-6973E8D52EFA}"/>
              </a:ext>
            </a:extLst>
          </p:cNvPr>
          <p:cNvSpPr>
            <a:spLocks noGrp="1"/>
          </p:cNvSpPr>
          <p:nvPr>
            <p:ph type="title"/>
          </p:nvPr>
        </p:nvSpPr>
        <p:spPr>
          <a:xfrm>
            <a:off x="2895600" y="779613"/>
            <a:ext cx="8610600" cy="1293028"/>
          </a:xfrm>
        </p:spPr>
        <p:txBody>
          <a:bodyPr/>
          <a:lstStyle/>
          <a:p>
            <a:endParaRPr lang="en-IN"/>
          </a:p>
        </p:txBody>
      </p:sp>
      <p:graphicFrame>
        <p:nvGraphicFramePr>
          <p:cNvPr id="3" name="Table 2">
            <a:extLst>
              <a:ext uri="{FF2B5EF4-FFF2-40B4-BE49-F238E27FC236}">
                <a16:creationId xmlns:a16="http://schemas.microsoft.com/office/drawing/2014/main" id="{72A08736-872F-4495-92EC-8EEC2450664A}"/>
              </a:ext>
            </a:extLst>
          </p:cNvPr>
          <p:cNvGraphicFramePr>
            <a:graphicFrameLocks noGrp="1"/>
          </p:cNvGraphicFramePr>
          <p:nvPr>
            <p:extLst>
              <p:ext uri="{D42A27DB-BD31-4B8C-83A1-F6EECF244321}">
                <p14:modId xmlns:p14="http://schemas.microsoft.com/office/powerpoint/2010/main" val="1855670093"/>
              </p:ext>
            </p:extLst>
          </p:nvPr>
        </p:nvGraphicFramePr>
        <p:xfrm>
          <a:off x="0" y="0"/>
          <a:ext cx="12192000" cy="5547360"/>
        </p:xfrm>
        <a:graphic>
          <a:graphicData uri="http://schemas.openxmlformats.org/drawingml/2006/table">
            <a:tbl>
              <a:tblPr/>
              <a:tblGrid>
                <a:gridCol w="214648">
                  <a:extLst>
                    <a:ext uri="{9D8B030D-6E8A-4147-A177-3AD203B41FA5}">
                      <a16:colId xmlns:a16="http://schemas.microsoft.com/office/drawing/2014/main" val="744031883"/>
                    </a:ext>
                  </a:extLst>
                </a:gridCol>
                <a:gridCol w="11977352">
                  <a:extLst>
                    <a:ext uri="{9D8B030D-6E8A-4147-A177-3AD203B41FA5}">
                      <a16:colId xmlns:a16="http://schemas.microsoft.com/office/drawing/2014/main" val="1872863098"/>
                    </a:ext>
                  </a:extLst>
                </a:gridCol>
              </a:tblGrid>
              <a:tr h="0">
                <a:tc rowSpan="2">
                  <a:txBody>
                    <a:bodyPr/>
                    <a:lstStyle/>
                    <a:p>
                      <a:pPr algn="l"/>
                      <a:r>
                        <a:rPr lang="en-IN" sz="2800">
                          <a:solidFill>
                            <a:schemeClr val="bg1"/>
                          </a:solidFill>
                          <a:effectLst/>
                          <a:latin typeface="arial" panose="020B0604020202020204" pitchFamily="34" charset="0"/>
                        </a:rPr>
                        <a:t>7. </a:t>
                      </a:r>
                    </a:p>
                  </a:txBody>
                  <a:tcPr marL="0" marR="0" marT="0" marB="0">
                    <a:lnL>
                      <a:noFill/>
                    </a:lnL>
                    <a:lnR>
                      <a:noFill/>
                    </a:lnR>
                    <a:lnT>
                      <a:noFill/>
                    </a:lnT>
                    <a:lnB>
                      <a:noFill/>
                    </a:lnB>
                    <a:solidFill>
                      <a:srgbClr val="FFFFFF"/>
                    </a:solidFill>
                  </a:tcPr>
                </a:tc>
                <a:tc>
                  <a:txBody>
                    <a:bodyPr/>
                    <a:lstStyle/>
                    <a:p>
                      <a:r>
                        <a:rPr lang="en-US" sz="2800" dirty="0">
                          <a:solidFill>
                            <a:schemeClr val="bg1"/>
                          </a:solidFill>
                          <a:effectLst/>
                          <a:latin typeface="arial" panose="020B0604020202020204" pitchFamily="34" charset="0"/>
                        </a:rPr>
                        <a:t>Two trains of equal length are running on parallel lines in the same direction at 46 km/</a:t>
                      </a:r>
                      <a:r>
                        <a:rPr lang="en-US" sz="2800" dirty="0" err="1">
                          <a:solidFill>
                            <a:schemeClr val="bg1"/>
                          </a:solidFill>
                          <a:effectLst/>
                          <a:latin typeface="arial" panose="020B0604020202020204" pitchFamily="34" charset="0"/>
                        </a:rPr>
                        <a:t>hr</a:t>
                      </a:r>
                      <a:r>
                        <a:rPr lang="en-US" sz="2800" dirty="0">
                          <a:solidFill>
                            <a:schemeClr val="bg1"/>
                          </a:solidFill>
                          <a:effectLst/>
                          <a:latin typeface="arial" panose="020B0604020202020204" pitchFamily="34" charset="0"/>
                        </a:rPr>
                        <a:t> and 36 km/hr. The faster train passes the slower train in 36 seconds. The length of each train is:</a:t>
                      </a: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2554279609"/>
                  </a:ext>
                </a:extLst>
              </a:tr>
              <a:tr h="0">
                <a:tc vMerge="1">
                  <a:txBody>
                    <a:bodyPr/>
                    <a:lstStyle/>
                    <a:p>
                      <a:endParaRPr lang="en-IN"/>
                    </a:p>
                  </a:txBody>
                  <a:tcPr/>
                </a:tc>
                <a:tc>
                  <a:txBody>
                    <a:bodyPr/>
                    <a:lstStyle/>
                    <a:p>
                      <a:endParaRPr lang="en-IN" sz="2800">
                        <a:solidFill>
                          <a:schemeClr val="bg1"/>
                        </a:solidFill>
                      </a:endParaRP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917893095"/>
                  </a:ext>
                </a:extLst>
              </a:tr>
              <a:tr h="0">
                <a:tc>
                  <a:txBody>
                    <a:bodyPr/>
                    <a:lstStyle/>
                    <a:p>
                      <a:pPr fontAlgn="ctr"/>
                      <a:r>
                        <a:rPr lang="en-IN" sz="2800" b="1" u="none" strike="noStrike">
                          <a:solidFill>
                            <a:schemeClr val="bg1"/>
                          </a:solidFill>
                          <a:effectLst/>
                          <a:latin typeface="arial" panose="020B0604020202020204" pitchFamily="34" charset="0"/>
                        </a:rPr>
                        <a:t>A.</a:t>
                      </a:r>
                      <a:endParaRPr lang="en-IN" sz="2800">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pPr fontAlgn="ctr"/>
                      <a:r>
                        <a:rPr lang="en-IN" sz="2800">
                          <a:solidFill>
                            <a:schemeClr val="bg1"/>
                          </a:solidFill>
                          <a:effectLst/>
                          <a:latin typeface="arial" panose="020B0604020202020204" pitchFamily="34" charset="0"/>
                        </a:rPr>
                        <a:t>50 m</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3515154628"/>
                  </a:ext>
                </a:extLst>
              </a:tr>
              <a:tr h="0">
                <a:tc>
                  <a:txBody>
                    <a:bodyPr/>
                    <a:lstStyle/>
                    <a:p>
                      <a:pPr fontAlgn="ctr"/>
                      <a:r>
                        <a:rPr lang="en-IN" sz="2800" b="1" u="none" strike="noStrike">
                          <a:solidFill>
                            <a:schemeClr val="bg1"/>
                          </a:solidFill>
                          <a:effectLst/>
                          <a:latin typeface="arial" panose="020B0604020202020204" pitchFamily="34" charset="0"/>
                        </a:rPr>
                        <a:t>B.</a:t>
                      </a:r>
                      <a:endParaRPr lang="en-IN" sz="2800">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pPr fontAlgn="ctr"/>
                      <a:r>
                        <a:rPr lang="en-IN" sz="2800">
                          <a:solidFill>
                            <a:schemeClr val="bg1"/>
                          </a:solidFill>
                          <a:effectLst/>
                          <a:latin typeface="arial" panose="020B0604020202020204" pitchFamily="34" charset="0"/>
                        </a:rPr>
                        <a:t>72 m</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3648441510"/>
                  </a:ext>
                </a:extLst>
              </a:tr>
              <a:tr h="0">
                <a:tc>
                  <a:txBody>
                    <a:bodyPr/>
                    <a:lstStyle/>
                    <a:p>
                      <a:pPr fontAlgn="ctr"/>
                      <a:r>
                        <a:rPr lang="en-IN" sz="2800" b="1" u="none" strike="noStrike">
                          <a:solidFill>
                            <a:schemeClr val="bg1"/>
                          </a:solidFill>
                          <a:effectLst/>
                          <a:latin typeface="arial" panose="020B0604020202020204" pitchFamily="34" charset="0"/>
                        </a:rPr>
                        <a:t>C.</a:t>
                      </a:r>
                      <a:endParaRPr lang="en-IN" sz="2800">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pPr fontAlgn="ctr"/>
                      <a:r>
                        <a:rPr lang="en-IN" sz="2800">
                          <a:solidFill>
                            <a:schemeClr val="bg1"/>
                          </a:solidFill>
                          <a:effectLst/>
                          <a:latin typeface="arial" panose="020B0604020202020204" pitchFamily="34" charset="0"/>
                        </a:rPr>
                        <a:t>80 m</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825772910"/>
                  </a:ext>
                </a:extLst>
              </a:tr>
              <a:tr h="0">
                <a:tc>
                  <a:txBody>
                    <a:bodyPr/>
                    <a:lstStyle/>
                    <a:p>
                      <a:pPr fontAlgn="ctr"/>
                      <a:r>
                        <a:rPr lang="en-IN" sz="2800" b="1" u="none" strike="noStrike">
                          <a:solidFill>
                            <a:schemeClr val="bg1"/>
                          </a:solidFill>
                          <a:effectLst/>
                          <a:latin typeface="arial" panose="020B0604020202020204" pitchFamily="34" charset="0"/>
                        </a:rPr>
                        <a:t>D.</a:t>
                      </a:r>
                      <a:endParaRPr lang="en-IN" sz="2800">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r>
                        <a:rPr lang="en-IN" sz="2800" dirty="0">
                          <a:solidFill>
                            <a:schemeClr val="bg1"/>
                          </a:solidFill>
                          <a:effectLst/>
                          <a:latin typeface="arial" panose="020B0604020202020204" pitchFamily="34" charset="0"/>
                        </a:rPr>
                        <a:t>82 m</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1576920946"/>
                  </a:ext>
                </a:extLst>
              </a:tr>
            </a:tbl>
          </a:graphicData>
        </a:graphic>
      </p:graphicFrame>
    </p:spTree>
    <p:extLst>
      <p:ext uri="{BB962C8B-B14F-4D97-AF65-F5344CB8AC3E}">
        <p14:creationId xmlns:p14="http://schemas.microsoft.com/office/powerpoint/2010/main" val="24627058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0ED59-4B11-41FF-AE3A-A8A9DE0D162D}"/>
              </a:ext>
            </a:extLst>
          </p:cNvPr>
          <p:cNvSpPr>
            <a:spLocks noGrp="1"/>
          </p:cNvSpPr>
          <p:nvPr>
            <p:ph type="title"/>
          </p:nvPr>
        </p:nvSpPr>
        <p:spPr/>
        <p:txBody>
          <a:bodyPr/>
          <a:lstStyle/>
          <a:p>
            <a:endParaRPr lang="en-IN"/>
          </a:p>
        </p:txBody>
      </p:sp>
      <p:graphicFrame>
        <p:nvGraphicFramePr>
          <p:cNvPr id="3" name="Table 2">
            <a:extLst>
              <a:ext uri="{FF2B5EF4-FFF2-40B4-BE49-F238E27FC236}">
                <a16:creationId xmlns:a16="http://schemas.microsoft.com/office/drawing/2014/main" id="{06F8EF80-2114-4F35-BFAA-EECCC5000855}"/>
              </a:ext>
            </a:extLst>
          </p:cNvPr>
          <p:cNvGraphicFramePr>
            <a:graphicFrameLocks noGrp="1"/>
          </p:cNvGraphicFramePr>
          <p:nvPr>
            <p:extLst>
              <p:ext uri="{D42A27DB-BD31-4B8C-83A1-F6EECF244321}">
                <p14:modId xmlns:p14="http://schemas.microsoft.com/office/powerpoint/2010/main" val="1604520634"/>
              </p:ext>
            </p:extLst>
          </p:nvPr>
        </p:nvGraphicFramePr>
        <p:xfrm>
          <a:off x="0" y="0"/>
          <a:ext cx="12192000" cy="3169920"/>
        </p:xfrm>
        <a:graphic>
          <a:graphicData uri="http://schemas.openxmlformats.org/drawingml/2006/table">
            <a:tbl>
              <a:tblPr/>
              <a:tblGrid>
                <a:gridCol w="214648">
                  <a:extLst>
                    <a:ext uri="{9D8B030D-6E8A-4147-A177-3AD203B41FA5}">
                      <a16:colId xmlns:a16="http://schemas.microsoft.com/office/drawing/2014/main" val="3519749763"/>
                    </a:ext>
                  </a:extLst>
                </a:gridCol>
                <a:gridCol w="11977352">
                  <a:extLst>
                    <a:ext uri="{9D8B030D-6E8A-4147-A177-3AD203B41FA5}">
                      <a16:colId xmlns:a16="http://schemas.microsoft.com/office/drawing/2014/main" val="1720575294"/>
                    </a:ext>
                  </a:extLst>
                </a:gridCol>
              </a:tblGrid>
              <a:tr h="0">
                <a:tc rowSpan="2">
                  <a:txBody>
                    <a:bodyPr/>
                    <a:lstStyle/>
                    <a:p>
                      <a:pPr algn="l"/>
                      <a:r>
                        <a:rPr lang="en-IN">
                          <a:solidFill>
                            <a:schemeClr val="bg1"/>
                          </a:solidFill>
                          <a:effectLst/>
                          <a:latin typeface="arial" panose="020B0604020202020204" pitchFamily="34" charset="0"/>
                        </a:rPr>
                        <a:t>8. </a:t>
                      </a:r>
                    </a:p>
                  </a:txBody>
                  <a:tcPr marL="0" marR="0" marT="0" marB="0">
                    <a:lnL>
                      <a:noFill/>
                    </a:lnL>
                    <a:lnR>
                      <a:noFill/>
                    </a:lnR>
                    <a:lnT>
                      <a:noFill/>
                    </a:lnT>
                    <a:lnB>
                      <a:noFill/>
                    </a:lnB>
                    <a:solidFill>
                      <a:srgbClr val="FFFFFF"/>
                    </a:solidFill>
                  </a:tcPr>
                </a:tc>
                <a:tc>
                  <a:txBody>
                    <a:bodyPr/>
                    <a:lstStyle/>
                    <a:p>
                      <a:r>
                        <a:rPr lang="en-US">
                          <a:solidFill>
                            <a:schemeClr val="bg1"/>
                          </a:solidFill>
                          <a:effectLst/>
                          <a:latin typeface="arial" panose="020B0604020202020204" pitchFamily="34" charset="0"/>
                        </a:rPr>
                        <a:t>A train 360 m long is running at a speed of 45 km/hr. In what time will it pass a bridge 140 m long?</a:t>
                      </a: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3773945689"/>
                  </a:ext>
                </a:extLst>
              </a:tr>
              <a:tr h="0">
                <a:tc vMerge="1">
                  <a:txBody>
                    <a:bodyPr/>
                    <a:lstStyle/>
                    <a:p>
                      <a:endParaRPr lang="en-IN"/>
                    </a:p>
                  </a:txBody>
                  <a:tcPr/>
                </a:tc>
                <a:tc>
                  <a:txBody>
                    <a:bodyPr/>
                    <a:lstStyle/>
                    <a:p>
                      <a:endParaRPr lang="en-IN">
                        <a:solidFill>
                          <a:schemeClr val="bg1"/>
                        </a:solidFill>
                      </a:endParaRP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87564041"/>
                  </a:ext>
                </a:extLst>
              </a:tr>
              <a:tr h="0">
                <a:tc>
                  <a:txBody>
                    <a:bodyPr/>
                    <a:lstStyle/>
                    <a:p>
                      <a:pPr fontAlgn="ctr"/>
                      <a:r>
                        <a:rPr lang="en-IN" b="1" u="none" strike="noStrike">
                          <a:solidFill>
                            <a:schemeClr val="bg1"/>
                          </a:solidFill>
                          <a:effectLst/>
                          <a:latin typeface="arial" panose="020B0604020202020204" pitchFamily="34" charset="0"/>
                        </a:rPr>
                        <a:t>A.</a:t>
                      </a:r>
                      <a:endParaRPr lang="en-IN">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pPr fontAlgn="ctr"/>
                      <a:r>
                        <a:rPr lang="en-IN">
                          <a:solidFill>
                            <a:schemeClr val="bg1"/>
                          </a:solidFill>
                          <a:effectLst/>
                          <a:latin typeface="arial" panose="020B0604020202020204" pitchFamily="34" charset="0"/>
                        </a:rPr>
                        <a:t>40 sec</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2775045999"/>
                  </a:ext>
                </a:extLst>
              </a:tr>
              <a:tr h="0">
                <a:tc>
                  <a:txBody>
                    <a:bodyPr/>
                    <a:lstStyle/>
                    <a:p>
                      <a:pPr fontAlgn="ctr"/>
                      <a:r>
                        <a:rPr lang="en-IN" b="1" u="none" strike="noStrike">
                          <a:solidFill>
                            <a:schemeClr val="bg1"/>
                          </a:solidFill>
                          <a:effectLst/>
                          <a:latin typeface="arial" panose="020B0604020202020204" pitchFamily="34" charset="0"/>
                        </a:rPr>
                        <a:t>B.</a:t>
                      </a:r>
                      <a:endParaRPr lang="en-IN">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pPr fontAlgn="ctr"/>
                      <a:r>
                        <a:rPr lang="en-IN">
                          <a:solidFill>
                            <a:schemeClr val="bg1"/>
                          </a:solidFill>
                          <a:effectLst/>
                          <a:latin typeface="arial" panose="020B0604020202020204" pitchFamily="34" charset="0"/>
                        </a:rPr>
                        <a:t>42 sec</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3454446390"/>
                  </a:ext>
                </a:extLst>
              </a:tr>
              <a:tr h="0">
                <a:tc>
                  <a:txBody>
                    <a:bodyPr/>
                    <a:lstStyle/>
                    <a:p>
                      <a:pPr fontAlgn="ctr"/>
                      <a:r>
                        <a:rPr lang="en-IN" b="1" u="none" strike="noStrike">
                          <a:solidFill>
                            <a:schemeClr val="bg1"/>
                          </a:solidFill>
                          <a:effectLst/>
                          <a:latin typeface="arial" panose="020B0604020202020204" pitchFamily="34" charset="0"/>
                        </a:rPr>
                        <a:t>C.</a:t>
                      </a:r>
                      <a:endParaRPr lang="en-IN">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pPr fontAlgn="ctr"/>
                      <a:r>
                        <a:rPr lang="en-IN" dirty="0">
                          <a:solidFill>
                            <a:schemeClr val="bg1"/>
                          </a:solidFill>
                          <a:effectLst/>
                          <a:latin typeface="arial" panose="020B0604020202020204" pitchFamily="34" charset="0"/>
                        </a:rPr>
                        <a:t>45 sec</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1935758296"/>
                  </a:ext>
                </a:extLst>
              </a:tr>
              <a:tr h="0">
                <a:tc>
                  <a:txBody>
                    <a:bodyPr/>
                    <a:lstStyle/>
                    <a:p>
                      <a:pPr fontAlgn="ctr"/>
                      <a:r>
                        <a:rPr lang="en-IN" b="1" u="none" strike="noStrike">
                          <a:solidFill>
                            <a:schemeClr val="bg1"/>
                          </a:solidFill>
                          <a:effectLst/>
                          <a:latin typeface="arial" panose="020B0604020202020204" pitchFamily="34" charset="0"/>
                        </a:rPr>
                        <a:t>D.</a:t>
                      </a:r>
                      <a:endParaRPr lang="en-IN">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r>
                        <a:rPr lang="en-IN" dirty="0">
                          <a:solidFill>
                            <a:schemeClr val="bg1"/>
                          </a:solidFill>
                          <a:effectLst/>
                          <a:latin typeface="arial" panose="020B0604020202020204" pitchFamily="34" charset="0"/>
                        </a:rPr>
                        <a:t>48 sec</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580701353"/>
                  </a:ext>
                </a:extLst>
              </a:tr>
            </a:tbl>
          </a:graphicData>
        </a:graphic>
      </p:graphicFrame>
    </p:spTree>
    <p:extLst>
      <p:ext uri="{BB962C8B-B14F-4D97-AF65-F5344CB8AC3E}">
        <p14:creationId xmlns:p14="http://schemas.microsoft.com/office/powerpoint/2010/main" val="9889482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D05AB-38C6-42E0-A733-2183EA59734C}"/>
              </a:ext>
            </a:extLst>
          </p:cNvPr>
          <p:cNvSpPr>
            <a:spLocks noGrp="1"/>
          </p:cNvSpPr>
          <p:nvPr>
            <p:ph type="title"/>
          </p:nvPr>
        </p:nvSpPr>
        <p:spPr/>
        <p:txBody>
          <a:bodyPr/>
          <a:lstStyle/>
          <a:p>
            <a:endParaRPr lang="en-IN"/>
          </a:p>
        </p:txBody>
      </p:sp>
      <p:graphicFrame>
        <p:nvGraphicFramePr>
          <p:cNvPr id="3" name="Table 2">
            <a:extLst>
              <a:ext uri="{FF2B5EF4-FFF2-40B4-BE49-F238E27FC236}">
                <a16:creationId xmlns:a16="http://schemas.microsoft.com/office/drawing/2014/main" id="{7647E63A-C9E4-48B6-A31D-A032D04AFEDA}"/>
              </a:ext>
            </a:extLst>
          </p:cNvPr>
          <p:cNvGraphicFramePr>
            <a:graphicFrameLocks noGrp="1"/>
          </p:cNvGraphicFramePr>
          <p:nvPr>
            <p:extLst>
              <p:ext uri="{D42A27DB-BD31-4B8C-83A1-F6EECF244321}">
                <p14:modId xmlns:p14="http://schemas.microsoft.com/office/powerpoint/2010/main" val="3525112998"/>
              </p:ext>
            </p:extLst>
          </p:nvPr>
        </p:nvGraphicFramePr>
        <p:xfrm>
          <a:off x="0" y="-15240"/>
          <a:ext cx="12192000" cy="3444240"/>
        </p:xfrm>
        <a:graphic>
          <a:graphicData uri="http://schemas.openxmlformats.org/drawingml/2006/table">
            <a:tbl>
              <a:tblPr/>
              <a:tblGrid>
                <a:gridCol w="214648">
                  <a:extLst>
                    <a:ext uri="{9D8B030D-6E8A-4147-A177-3AD203B41FA5}">
                      <a16:colId xmlns:a16="http://schemas.microsoft.com/office/drawing/2014/main" val="2518571448"/>
                    </a:ext>
                  </a:extLst>
                </a:gridCol>
                <a:gridCol w="11977352">
                  <a:extLst>
                    <a:ext uri="{9D8B030D-6E8A-4147-A177-3AD203B41FA5}">
                      <a16:colId xmlns:a16="http://schemas.microsoft.com/office/drawing/2014/main" val="3609323551"/>
                    </a:ext>
                  </a:extLst>
                </a:gridCol>
              </a:tblGrid>
              <a:tr h="0">
                <a:tc rowSpan="2">
                  <a:txBody>
                    <a:bodyPr/>
                    <a:lstStyle/>
                    <a:p>
                      <a:pPr algn="l"/>
                      <a:r>
                        <a:rPr lang="en-IN">
                          <a:solidFill>
                            <a:schemeClr val="bg1"/>
                          </a:solidFill>
                          <a:effectLst/>
                          <a:latin typeface="arial" panose="020B0604020202020204" pitchFamily="34" charset="0"/>
                        </a:rPr>
                        <a:t>9. </a:t>
                      </a:r>
                    </a:p>
                  </a:txBody>
                  <a:tcPr marL="0" marR="0" marT="0" marB="0">
                    <a:lnL>
                      <a:noFill/>
                    </a:lnL>
                    <a:lnR>
                      <a:noFill/>
                    </a:lnR>
                    <a:lnT>
                      <a:noFill/>
                    </a:lnT>
                    <a:lnB>
                      <a:noFill/>
                    </a:lnB>
                    <a:solidFill>
                      <a:srgbClr val="FFFFFF"/>
                    </a:solidFill>
                  </a:tcPr>
                </a:tc>
                <a:tc>
                  <a:txBody>
                    <a:bodyPr/>
                    <a:lstStyle/>
                    <a:p>
                      <a:r>
                        <a:rPr lang="en-US">
                          <a:solidFill>
                            <a:schemeClr val="bg1"/>
                          </a:solidFill>
                          <a:effectLst/>
                          <a:latin typeface="arial" panose="020B0604020202020204" pitchFamily="34" charset="0"/>
                        </a:rPr>
                        <a:t>Two trains are moving in opposite directions @ 60 km/hr and 90 km/hr. Their lengths are 1.10 km and 0.9 km respectively. The time taken by the slower train to cross the faster train in seconds is:</a:t>
                      </a: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2774722214"/>
                  </a:ext>
                </a:extLst>
              </a:tr>
              <a:tr h="0">
                <a:tc vMerge="1">
                  <a:txBody>
                    <a:bodyPr/>
                    <a:lstStyle/>
                    <a:p>
                      <a:endParaRPr lang="en-IN"/>
                    </a:p>
                  </a:txBody>
                  <a:tcPr/>
                </a:tc>
                <a:tc>
                  <a:txBody>
                    <a:bodyPr/>
                    <a:lstStyle/>
                    <a:p>
                      <a:endParaRPr lang="en-IN">
                        <a:solidFill>
                          <a:schemeClr val="bg1"/>
                        </a:solidFill>
                      </a:endParaRP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2429921182"/>
                  </a:ext>
                </a:extLst>
              </a:tr>
              <a:tr h="0">
                <a:tc>
                  <a:txBody>
                    <a:bodyPr/>
                    <a:lstStyle/>
                    <a:p>
                      <a:pPr fontAlgn="ctr"/>
                      <a:r>
                        <a:rPr lang="en-IN" b="1" u="none" strike="noStrike">
                          <a:solidFill>
                            <a:schemeClr val="bg1"/>
                          </a:solidFill>
                          <a:effectLst/>
                          <a:latin typeface="arial" panose="020B0604020202020204" pitchFamily="34" charset="0"/>
                        </a:rPr>
                        <a:t>A.</a:t>
                      </a:r>
                      <a:endParaRPr lang="en-IN">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pPr fontAlgn="ctr"/>
                      <a:r>
                        <a:rPr lang="en-IN" dirty="0">
                          <a:solidFill>
                            <a:schemeClr val="bg1"/>
                          </a:solidFill>
                          <a:effectLst/>
                          <a:latin typeface="arial" panose="020B0604020202020204" pitchFamily="34" charset="0"/>
                        </a:rPr>
                        <a:t>36</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594118910"/>
                  </a:ext>
                </a:extLst>
              </a:tr>
              <a:tr h="0">
                <a:tc>
                  <a:txBody>
                    <a:bodyPr/>
                    <a:lstStyle/>
                    <a:p>
                      <a:pPr fontAlgn="ctr"/>
                      <a:r>
                        <a:rPr lang="en-IN" b="1" u="none" strike="noStrike">
                          <a:solidFill>
                            <a:schemeClr val="bg1"/>
                          </a:solidFill>
                          <a:effectLst/>
                          <a:latin typeface="arial" panose="020B0604020202020204" pitchFamily="34" charset="0"/>
                        </a:rPr>
                        <a:t>B.</a:t>
                      </a:r>
                      <a:endParaRPr lang="en-IN">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pPr fontAlgn="ctr"/>
                      <a:r>
                        <a:rPr lang="en-IN" dirty="0">
                          <a:solidFill>
                            <a:schemeClr val="bg1"/>
                          </a:solidFill>
                          <a:effectLst/>
                          <a:latin typeface="arial" panose="020B0604020202020204" pitchFamily="34" charset="0"/>
                        </a:rPr>
                        <a:t>45</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3165465149"/>
                  </a:ext>
                </a:extLst>
              </a:tr>
              <a:tr h="0">
                <a:tc>
                  <a:txBody>
                    <a:bodyPr/>
                    <a:lstStyle/>
                    <a:p>
                      <a:pPr fontAlgn="ctr"/>
                      <a:r>
                        <a:rPr lang="en-IN" b="1" u="none" strike="noStrike">
                          <a:solidFill>
                            <a:schemeClr val="bg1"/>
                          </a:solidFill>
                          <a:effectLst/>
                          <a:latin typeface="arial" panose="020B0604020202020204" pitchFamily="34" charset="0"/>
                        </a:rPr>
                        <a:t>C.</a:t>
                      </a:r>
                      <a:endParaRPr lang="en-IN">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pPr fontAlgn="ctr"/>
                      <a:r>
                        <a:rPr lang="en-IN">
                          <a:solidFill>
                            <a:schemeClr val="bg1"/>
                          </a:solidFill>
                          <a:effectLst/>
                          <a:latin typeface="arial" panose="020B0604020202020204" pitchFamily="34" charset="0"/>
                        </a:rPr>
                        <a:t>48</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3553245672"/>
                  </a:ext>
                </a:extLst>
              </a:tr>
              <a:tr h="0">
                <a:tc>
                  <a:txBody>
                    <a:bodyPr/>
                    <a:lstStyle/>
                    <a:p>
                      <a:pPr fontAlgn="ctr"/>
                      <a:r>
                        <a:rPr lang="en-IN" b="1" u="none" strike="noStrike">
                          <a:solidFill>
                            <a:schemeClr val="bg1"/>
                          </a:solidFill>
                          <a:effectLst/>
                          <a:latin typeface="arial" panose="020B0604020202020204" pitchFamily="34" charset="0"/>
                        </a:rPr>
                        <a:t>D.</a:t>
                      </a:r>
                      <a:endParaRPr lang="en-IN">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r>
                        <a:rPr lang="en-IN" dirty="0">
                          <a:solidFill>
                            <a:schemeClr val="bg1"/>
                          </a:solidFill>
                          <a:effectLst/>
                          <a:latin typeface="arial" panose="020B0604020202020204" pitchFamily="34" charset="0"/>
                        </a:rPr>
                        <a:t>49</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1293594084"/>
                  </a:ext>
                </a:extLst>
              </a:tr>
            </a:tbl>
          </a:graphicData>
        </a:graphic>
      </p:graphicFrame>
    </p:spTree>
    <p:extLst>
      <p:ext uri="{BB962C8B-B14F-4D97-AF65-F5344CB8AC3E}">
        <p14:creationId xmlns:p14="http://schemas.microsoft.com/office/powerpoint/2010/main" val="1913566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D7351-418B-4FFF-9941-4D40C4243EAC}"/>
              </a:ext>
            </a:extLst>
          </p:cNvPr>
          <p:cNvSpPr>
            <a:spLocks noGrp="1"/>
          </p:cNvSpPr>
          <p:nvPr>
            <p:ph type="title"/>
          </p:nvPr>
        </p:nvSpPr>
        <p:spPr/>
        <p:txBody>
          <a:bodyPr/>
          <a:lstStyle/>
          <a:p>
            <a:endParaRPr lang="en-IN"/>
          </a:p>
        </p:txBody>
      </p:sp>
      <p:graphicFrame>
        <p:nvGraphicFramePr>
          <p:cNvPr id="3" name="Table 2">
            <a:extLst>
              <a:ext uri="{FF2B5EF4-FFF2-40B4-BE49-F238E27FC236}">
                <a16:creationId xmlns:a16="http://schemas.microsoft.com/office/drawing/2014/main" id="{7788E58A-CB3A-41BF-999E-19758DA20FE1}"/>
              </a:ext>
            </a:extLst>
          </p:cNvPr>
          <p:cNvGraphicFramePr>
            <a:graphicFrameLocks noGrp="1"/>
          </p:cNvGraphicFramePr>
          <p:nvPr>
            <p:extLst>
              <p:ext uri="{D42A27DB-BD31-4B8C-83A1-F6EECF244321}">
                <p14:modId xmlns:p14="http://schemas.microsoft.com/office/powerpoint/2010/main" val="134908013"/>
              </p:ext>
            </p:extLst>
          </p:nvPr>
        </p:nvGraphicFramePr>
        <p:xfrm>
          <a:off x="0" y="-15240"/>
          <a:ext cx="12192000" cy="2346960"/>
        </p:xfrm>
        <a:graphic>
          <a:graphicData uri="http://schemas.openxmlformats.org/drawingml/2006/table">
            <a:tbl>
              <a:tblPr/>
              <a:tblGrid>
                <a:gridCol w="650196">
                  <a:extLst>
                    <a:ext uri="{9D8B030D-6E8A-4147-A177-3AD203B41FA5}">
                      <a16:colId xmlns:a16="http://schemas.microsoft.com/office/drawing/2014/main" val="3848412747"/>
                    </a:ext>
                  </a:extLst>
                </a:gridCol>
                <a:gridCol w="11541804">
                  <a:extLst>
                    <a:ext uri="{9D8B030D-6E8A-4147-A177-3AD203B41FA5}">
                      <a16:colId xmlns:a16="http://schemas.microsoft.com/office/drawing/2014/main" val="1018930453"/>
                    </a:ext>
                  </a:extLst>
                </a:gridCol>
              </a:tblGrid>
              <a:tr h="0">
                <a:tc rowSpan="2">
                  <a:txBody>
                    <a:bodyPr/>
                    <a:lstStyle/>
                    <a:p>
                      <a:pPr algn="l"/>
                      <a:r>
                        <a:rPr lang="en-IN">
                          <a:solidFill>
                            <a:schemeClr val="bg1"/>
                          </a:solidFill>
                          <a:effectLst/>
                          <a:latin typeface="arial" panose="020B0604020202020204" pitchFamily="34" charset="0"/>
                        </a:rPr>
                        <a:t>10. </a:t>
                      </a:r>
                    </a:p>
                  </a:txBody>
                  <a:tcPr marL="0" marR="0" marT="0" marB="0">
                    <a:lnL>
                      <a:noFill/>
                    </a:lnL>
                    <a:lnR>
                      <a:noFill/>
                    </a:lnR>
                    <a:lnT>
                      <a:noFill/>
                    </a:lnT>
                    <a:lnB>
                      <a:noFill/>
                    </a:lnB>
                    <a:solidFill>
                      <a:srgbClr val="FFFFFF"/>
                    </a:solidFill>
                  </a:tcPr>
                </a:tc>
                <a:tc>
                  <a:txBody>
                    <a:bodyPr/>
                    <a:lstStyle/>
                    <a:p>
                      <a:r>
                        <a:rPr lang="en-US">
                          <a:solidFill>
                            <a:schemeClr val="bg1"/>
                          </a:solidFill>
                          <a:effectLst/>
                          <a:latin typeface="arial" panose="020B0604020202020204" pitchFamily="34" charset="0"/>
                        </a:rPr>
                        <a:t>A jogger running at 9 kmph alongside a railway track in 240 metres ahead of the engine of a 120 metres long train running at 45 kmph in the same direction. In how much time will the train pass the jogger?</a:t>
                      </a: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3480971628"/>
                  </a:ext>
                </a:extLst>
              </a:tr>
              <a:tr h="0">
                <a:tc vMerge="1">
                  <a:txBody>
                    <a:bodyPr/>
                    <a:lstStyle/>
                    <a:p>
                      <a:endParaRPr lang="en-IN"/>
                    </a:p>
                  </a:txBody>
                  <a:tcPr/>
                </a:tc>
                <a:tc>
                  <a:txBody>
                    <a:bodyPr/>
                    <a:lstStyle/>
                    <a:p>
                      <a:endParaRPr lang="en-IN">
                        <a:solidFill>
                          <a:schemeClr val="bg1"/>
                        </a:solidFill>
                      </a:endParaRP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634456257"/>
                  </a:ext>
                </a:extLst>
              </a:tr>
              <a:tr h="0">
                <a:tc>
                  <a:txBody>
                    <a:bodyPr/>
                    <a:lstStyle/>
                    <a:p>
                      <a:pPr fontAlgn="ctr"/>
                      <a:r>
                        <a:rPr lang="en-IN" b="1" u="none" strike="noStrike">
                          <a:solidFill>
                            <a:schemeClr val="bg1"/>
                          </a:solidFill>
                          <a:effectLst/>
                          <a:latin typeface="arial" panose="020B0604020202020204" pitchFamily="34" charset="0"/>
                        </a:rPr>
                        <a:t>A.</a:t>
                      </a:r>
                      <a:endParaRPr lang="en-IN">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pPr fontAlgn="ctr"/>
                      <a:r>
                        <a:rPr lang="en-IN" dirty="0">
                          <a:solidFill>
                            <a:schemeClr val="bg1"/>
                          </a:solidFill>
                          <a:effectLst/>
                          <a:latin typeface="arial" panose="020B0604020202020204" pitchFamily="34" charset="0"/>
                        </a:rPr>
                        <a:t>3.6 sec</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4226790114"/>
                  </a:ext>
                </a:extLst>
              </a:tr>
              <a:tr h="0">
                <a:tc>
                  <a:txBody>
                    <a:bodyPr/>
                    <a:lstStyle/>
                    <a:p>
                      <a:pPr fontAlgn="ctr"/>
                      <a:r>
                        <a:rPr lang="en-IN" b="1" u="none" strike="noStrike">
                          <a:solidFill>
                            <a:schemeClr val="bg1"/>
                          </a:solidFill>
                          <a:effectLst/>
                          <a:latin typeface="arial" panose="020B0604020202020204" pitchFamily="34" charset="0"/>
                        </a:rPr>
                        <a:t>B.</a:t>
                      </a:r>
                      <a:endParaRPr lang="en-IN">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pPr fontAlgn="ctr"/>
                      <a:r>
                        <a:rPr lang="en-IN" dirty="0">
                          <a:solidFill>
                            <a:schemeClr val="bg1"/>
                          </a:solidFill>
                          <a:effectLst/>
                          <a:latin typeface="arial" panose="020B0604020202020204" pitchFamily="34" charset="0"/>
                        </a:rPr>
                        <a:t>18 sec</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1772092511"/>
                  </a:ext>
                </a:extLst>
              </a:tr>
              <a:tr h="0">
                <a:tc>
                  <a:txBody>
                    <a:bodyPr/>
                    <a:lstStyle/>
                    <a:p>
                      <a:pPr fontAlgn="ctr"/>
                      <a:r>
                        <a:rPr lang="en-IN" b="1" u="none" strike="noStrike">
                          <a:solidFill>
                            <a:schemeClr val="bg1"/>
                          </a:solidFill>
                          <a:effectLst/>
                          <a:latin typeface="arial" panose="020B0604020202020204" pitchFamily="34" charset="0"/>
                        </a:rPr>
                        <a:t>C.</a:t>
                      </a:r>
                      <a:endParaRPr lang="en-IN">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pPr fontAlgn="ctr"/>
                      <a:r>
                        <a:rPr lang="en-IN">
                          <a:solidFill>
                            <a:schemeClr val="bg1"/>
                          </a:solidFill>
                          <a:effectLst/>
                          <a:latin typeface="arial" panose="020B0604020202020204" pitchFamily="34" charset="0"/>
                        </a:rPr>
                        <a:t>36 sec</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1269805976"/>
                  </a:ext>
                </a:extLst>
              </a:tr>
              <a:tr h="0">
                <a:tc>
                  <a:txBody>
                    <a:bodyPr/>
                    <a:lstStyle/>
                    <a:p>
                      <a:pPr fontAlgn="ctr"/>
                      <a:r>
                        <a:rPr lang="en-IN" b="1" u="none" strike="noStrike">
                          <a:solidFill>
                            <a:schemeClr val="bg1"/>
                          </a:solidFill>
                          <a:effectLst/>
                          <a:latin typeface="arial" panose="020B0604020202020204" pitchFamily="34" charset="0"/>
                        </a:rPr>
                        <a:t>D.</a:t>
                      </a:r>
                      <a:endParaRPr lang="en-IN">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r>
                        <a:rPr lang="en-IN" dirty="0">
                          <a:solidFill>
                            <a:schemeClr val="bg1"/>
                          </a:solidFill>
                          <a:effectLst/>
                          <a:latin typeface="arial" panose="020B0604020202020204" pitchFamily="34" charset="0"/>
                        </a:rPr>
                        <a:t>72 sec</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1669702814"/>
                  </a:ext>
                </a:extLst>
              </a:tr>
            </a:tbl>
          </a:graphicData>
        </a:graphic>
      </p:graphicFrame>
    </p:spTree>
    <p:extLst>
      <p:ext uri="{BB962C8B-B14F-4D97-AF65-F5344CB8AC3E}">
        <p14:creationId xmlns:p14="http://schemas.microsoft.com/office/powerpoint/2010/main" val="38546940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B6777-C908-456C-AF68-52FBA13FC050}"/>
              </a:ext>
            </a:extLst>
          </p:cNvPr>
          <p:cNvSpPr>
            <a:spLocks noGrp="1"/>
          </p:cNvSpPr>
          <p:nvPr>
            <p:ph type="title"/>
          </p:nvPr>
        </p:nvSpPr>
        <p:spPr/>
        <p:txBody>
          <a:bodyPr/>
          <a:lstStyle/>
          <a:p>
            <a:endParaRPr lang="en-IN"/>
          </a:p>
        </p:txBody>
      </p:sp>
      <p:graphicFrame>
        <p:nvGraphicFramePr>
          <p:cNvPr id="3" name="Table 2">
            <a:extLst>
              <a:ext uri="{FF2B5EF4-FFF2-40B4-BE49-F238E27FC236}">
                <a16:creationId xmlns:a16="http://schemas.microsoft.com/office/drawing/2014/main" id="{9C836704-E5DC-4AB5-994D-B0EFD3D27968}"/>
              </a:ext>
            </a:extLst>
          </p:cNvPr>
          <p:cNvGraphicFramePr>
            <a:graphicFrameLocks noGrp="1"/>
          </p:cNvGraphicFramePr>
          <p:nvPr>
            <p:extLst>
              <p:ext uri="{D42A27DB-BD31-4B8C-83A1-F6EECF244321}">
                <p14:modId xmlns:p14="http://schemas.microsoft.com/office/powerpoint/2010/main" val="4051163407"/>
              </p:ext>
            </p:extLst>
          </p:nvPr>
        </p:nvGraphicFramePr>
        <p:xfrm>
          <a:off x="0" y="12516"/>
          <a:ext cx="12192000" cy="4039420"/>
        </p:xfrm>
        <a:graphic>
          <a:graphicData uri="http://schemas.openxmlformats.org/drawingml/2006/table">
            <a:tbl>
              <a:tblPr/>
              <a:tblGrid>
                <a:gridCol w="835584">
                  <a:extLst>
                    <a:ext uri="{9D8B030D-6E8A-4147-A177-3AD203B41FA5}">
                      <a16:colId xmlns:a16="http://schemas.microsoft.com/office/drawing/2014/main" val="2266876495"/>
                    </a:ext>
                  </a:extLst>
                </a:gridCol>
                <a:gridCol w="11356416">
                  <a:extLst>
                    <a:ext uri="{9D8B030D-6E8A-4147-A177-3AD203B41FA5}">
                      <a16:colId xmlns:a16="http://schemas.microsoft.com/office/drawing/2014/main" val="3621181249"/>
                    </a:ext>
                  </a:extLst>
                </a:gridCol>
              </a:tblGrid>
              <a:tr h="538570">
                <a:tc rowSpan="2">
                  <a:txBody>
                    <a:bodyPr/>
                    <a:lstStyle/>
                    <a:p>
                      <a:pPr algn="l"/>
                      <a:r>
                        <a:rPr lang="en-IN" sz="1800">
                          <a:solidFill>
                            <a:schemeClr val="bg1"/>
                          </a:solidFill>
                          <a:effectLst/>
                          <a:latin typeface="arial" panose="020B0604020202020204" pitchFamily="34" charset="0"/>
                        </a:rPr>
                        <a:t>11. </a:t>
                      </a:r>
                    </a:p>
                  </a:txBody>
                  <a:tcPr marL="0" marR="0" marT="0" marB="0">
                    <a:lnL>
                      <a:noFill/>
                    </a:lnL>
                    <a:lnR>
                      <a:noFill/>
                    </a:lnR>
                    <a:lnT>
                      <a:noFill/>
                    </a:lnT>
                    <a:lnB>
                      <a:noFill/>
                    </a:lnB>
                    <a:solidFill>
                      <a:srgbClr val="FFFFFF"/>
                    </a:solidFill>
                  </a:tcPr>
                </a:tc>
                <a:tc>
                  <a:txBody>
                    <a:bodyPr/>
                    <a:lstStyle/>
                    <a:p>
                      <a:r>
                        <a:rPr lang="en-US" sz="1800">
                          <a:solidFill>
                            <a:schemeClr val="bg1"/>
                          </a:solidFill>
                          <a:effectLst/>
                          <a:latin typeface="arial" panose="020B0604020202020204" pitchFamily="34" charset="0"/>
                        </a:rPr>
                        <a:t>A 270 metres long train running at the speed of 120 kmph crosses another train running in opposite direction at the speed of 80 kmph in 9 seconds. What is the length of the other train?</a:t>
                      </a: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3428458939"/>
                  </a:ext>
                </a:extLst>
              </a:tr>
              <a:tr h="269285">
                <a:tc vMerge="1">
                  <a:txBody>
                    <a:bodyPr/>
                    <a:lstStyle/>
                    <a:p>
                      <a:endParaRPr lang="en-IN"/>
                    </a:p>
                  </a:txBody>
                  <a:tcPr/>
                </a:tc>
                <a:tc>
                  <a:txBody>
                    <a:bodyPr/>
                    <a:lstStyle/>
                    <a:p>
                      <a:endParaRPr lang="en-IN" sz="1800">
                        <a:solidFill>
                          <a:schemeClr val="bg1"/>
                        </a:solidFill>
                      </a:endParaRP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1038181352"/>
                  </a:ext>
                </a:extLst>
              </a:tr>
              <a:tr h="643292">
                <a:tc>
                  <a:txBody>
                    <a:bodyPr/>
                    <a:lstStyle/>
                    <a:p>
                      <a:pPr fontAlgn="ctr"/>
                      <a:r>
                        <a:rPr lang="en-IN" sz="1800" b="1" u="none" strike="noStrike">
                          <a:solidFill>
                            <a:schemeClr val="bg1"/>
                          </a:solidFill>
                          <a:effectLst/>
                          <a:latin typeface="arial" panose="020B0604020202020204" pitchFamily="34" charset="0"/>
                        </a:rPr>
                        <a:t>A.</a:t>
                      </a:r>
                      <a:endParaRPr lang="en-IN" sz="1800">
                        <a:solidFill>
                          <a:schemeClr val="bg1"/>
                        </a:solidFill>
                        <a:effectLst/>
                        <a:latin typeface="arial" panose="020B0604020202020204" pitchFamily="34" charset="0"/>
                      </a:endParaRPr>
                    </a:p>
                  </a:txBody>
                  <a:tcPr marL="52361" marR="52361" marT="52361" marB="52361" anchor="ctr">
                    <a:lnL>
                      <a:noFill/>
                    </a:lnL>
                    <a:lnR>
                      <a:noFill/>
                    </a:lnR>
                    <a:lnT>
                      <a:noFill/>
                    </a:lnT>
                    <a:lnB>
                      <a:noFill/>
                    </a:lnB>
                    <a:solidFill>
                      <a:srgbClr val="FFFFFF"/>
                    </a:solidFill>
                  </a:tcPr>
                </a:tc>
                <a:tc>
                  <a:txBody>
                    <a:bodyPr/>
                    <a:lstStyle/>
                    <a:p>
                      <a:pPr fontAlgn="ctr"/>
                      <a:r>
                        <a:rPr lang="en-IN" sz="1800">
                          <a:solidFill>
                            <a:schemeClr val="bg1"/>
                          </a:solidFill>
                          <a:effectLst/>
                          <a:latin typeface="arial" panose="020B0604020202020204" pitchFamily="34" charset="0"/>
                        </a:rPr>
                        <a:t>230 m</a:t>
                      </a:r>
                    </a:p>
                  </a:txBody>
                  <a:tcPr marL="52361" marR="52361" marT="52361" marB="52361" anchor="ctr">
                    <a:lnL>
                      <a:noFill/>
                    </a:lnL>
                    <a:lnR>
                      <a:noFill/>
                    </a:lnR>
                    <a:lnT>
                      <a:noFill/>
                    </a:lnT>
                    <a:lnB>
                      <a:noFill/>
                    </a:lnB>
                    <a:solidFill>
                      <a:srgbClr val="FFFFFF"/>
                    </a:solidFill>
                  </a:tcPr>
                </a:tc>
                <a:extLst>
                  <a:ext uri="{0D108BD9-81ED-4DB2-BD59-A6C34878D82A}">
                    <a16:rowId xmlns:a16="http://schemas.microsoft.com/office/drawing/2014/main" val="1197049002"/>
                  </a:ext>
                </a:extLst>
              </a:tr>
              <a:tr h="643292">
                <a:tc>
                  <a:txBody>
                    <a:bodyPr/>
                    <a:lstStyle/>
                    <a:p>
                      <a:pPr fontAlgn="ctr"/>
                      <a:r>
                        <a:rPr lang="en-IN" sz="1800" b="1" u="none" strike="noStrike">
                          <a:solidFill>
                            <a:schemeClr val="bg1"/>
                          </a:solidFill>
                          <a:effectLst/>
                          <a:latin typeface="arial" panose="020B0604020202020204" pitchFamily="34" charset="0"/>
                        </a:rPr>
                        <a:t>B.</a:t>
                      </a:r>
                      <a:endParaRPr lang="en-IN" sz="1800">
                        <a:solidFill>
                          <a:schemeClr val="bg1"/>
                        </a:solidFill>
                        <a:effectLst/>
                        <a:latin typeface="arial" panose="020B0604020202020204" pitchFamily="34" charset="0"/>
                      </a:endParaRPr>
                    </a:p>
                  </a:txBody>
                  <a:tcPr marL="52361" marR="52361" marT="52361" marB="52361" anchor="ctr">
                    <a:lnL>
                      <a:noFill/>
                    </a:lnL>
                    <a:lnR>
                      <a:noFill/>
                    </a:lnR>
                    <a:lnT>
                      <a:noFill/>
                    </a:lnT>
                    <a:lnB>
                      <a:noFill/>
                    </a:lnB>
                    <a:solidFill>
                      <a:srgbClr val="FFFFFF"/>
                    </a:solidFill>
                  </a:tcPr>
                </a:tc>
                <a:tc>
                  <a:txBody>
                    <a:bodyPr/>
                    <a:lstStyle/>
                    <a:p>
                      <a:pPr fontAlgn="ctr"/>
                      <a:r>
                        <a:rPr lang="en-IN" sz="1800">
                          <a:solidFill>
                            <a:schemeClr val="bg1"/>
                          </a:solidFill>
                          <a:effectLst/>
                          <a:latin typeface="arial" panose="020B0604020202020204" pitchFamily="34" charset="0"/>
                        </a:rPr>
                        <a:t>240 m</a:t>
                      </a:r>
                    </a:p>
                  </a:txBody>
                  <a:tcPr marL="52361" marR="52361" marT="52361" marB="52361" anchor="ctr">
                    <a:lnL>
                      <a:noFill/>
                    </a:lnL>
                    <a:lnR>
                      <a:noFill/>
                    </a:lnR>
                    <a:lnT>
                      <a:noFill/>
                    </a:lnT>
                    <a:lnB>
                      <a:noFill/>
                    </a:lnB>
                    <a:solidFill>
                      <a:srgbClr val="FFFFFF"/>
                    </a:solidFill>
                  </a:tcPr>
                </a:tc>
                <a:extLst>
                  <a:ext uri="{0D108BD9-81ED-4DB2-BD59-A6C34878D82A}">
                    <a16:rowId xmlns:a16="http://schemas.microsoft.com/office/drawing/2014/main" val="3989311241"/>
                  </a:ext>
                </a:extLst>
              </a:tr>
              <a:tr h="643292">
                <a:tc>
                  <a:txBody>
                    <a:bodyPr/>
                    <a:lstStyle/>
                    <a:p>
                      <a:pPr fontAlgn="ctr"/>
                      <a:r>
                        <a:rPr lang="en-IN" sz="1800" b="1" u="none" strike="noStrike">
                          <a:solidFill>
                            <a:schemeClr val="bg1"/>
                          </a:solidFill>
                          <a:effectLst/>
                          <a:latin typeface="arial" panose="020B0604020202020204" pitchFamily="34" charset="0"/>
                        </a:rPr>
                        <a:t>C.</a:t>
                      </a:r>
                      <a:endParaRPr lang="en-IN" sz="1800">
                        <a:solidFill>
                          <a:schemeClr val="bg1"/>
                        </a:solidFill>
                        <a:effectLst/>
                        <a:latin typeface="arial" panose="020B0604020202020204" pitchFamily="34" charset="0"/>
                      </a:endParaRPr>
                    </a:p>
                  </a:txBody>
                  <a:tcPr marL="52361" marR="52361" marT="52361" marB="52361" anchor="ctr">
                    <a:lnL>
                      <a:noFill/>
                    </a:lnL>
                    <a:lnR>
                      <a:noFill/>
                    </a:lnR>
                    <a:lnT>
                      <a:noFill/>
                    </a:lnT>
                    <a:lnB>
                      <a:noFill/>
                    </a:lnB>
                    <a:solidFill>
                      <a:srgbClr val="FFFFFF"/>
                    </a:solidFill>
                  </a:tcPr>
                </a:tc>
                <a:tc>
                  <a:txBody>
                    <a:bodyPr/>
                    <a:lstStyle/>
                    <a:p>
                      <a:pPr fontAlgn="ctr"/>
                      <a:r>
                        <a:rPr lang="en-IN" sz="1800" dirty="0">
                          <a:solidFill>
                            <a:schemeClr val="bg1"/>
                          </a:solidFill>
                          <a:effectLst/>
                          <a:latin typeface="arial" panose="020B0604020202020204" pitchFamily="34" charset="0"/>
                        </a:rPr>
                        <a:t>260 m</a:t>
                      </a:r>
                    </a:p>
                  </a:txBody>
                  <a:tcPr marL="52361" marR="52361" marT="52361" marB="52361" anchor="ctr">
                    <a:lnL>
                      <a:noFill/>
                    </a:lnL>
                    <a:lnR>
                      <a:noFill/>
                    </a:lnR>
                    <a:lnT>
                      <a:noFill/>
                    </a:lnT>
                    <a:lnB>
                      <a:noFill/>
                    </a:lnB>
                    <a:solidFill>
                      <a:srgbClr val="FFFFFF"/>
                    </a:solidFill>
                  </a:tcPr>
                </a:tc>
                <a:extLst>
                  <a:ext uri="{0D108BD9-81ED-4DB2-BD59-A6C34878D82A}">
                    <a16:rowId xmlns:a16="http://schemas.microsoft.com/office/drawing/2014/main" val="767375791"/>
                  </a:ext>
                </a:extLst>
              </a:tr>
              <a:tr h="643292">
                <a:tc>
                  <a:txBody>
                    <a:bodyPr/>
                    <a:lstStyle/>
                    <a:p>
                      <a:pPr fontAlgn="ctr"/>
                      <a:r>
                        <a:rPr lang="en-IN" sz="1800" b="1" u="none" strike="noStrike">
                          <a:solidFill>
                            <a:schemeClr val="bg1"/>
                          </a:solidFill>
                          <a:effectLst/>
                          <a:latin typeface="arial" panose="020B0604020202020204" pitchFamily="34" charset="0"/>
                        </a:rPr>
                        <a:t>D.</a:t>
                      </a:r>
                      <a:endParaRPr lang="en-IN" sz="1800">
                        <a:solidFill>
                          <a:schemeClr val="bg1"/>
                        </a:solidFill>
                        <a:effectLst/>
                        <a:latin typeface="arial" panose="020B0604020202020204" pitchFamily="34" charset="0"/>
                      </a:endParaRPr>
                    </a:p>
                  </a:txBody>
                  <a:tcPr marL="52361" marR="52361" marT="52361" marB="52361" anchor="ctr">
                    <a:lnL>
                      <a:noFill/>
                    </a:lnL>
                    <a:lnR>
                      <a:noFill/>
                    </a:lnR>
                    <a:lnT>
                      <a:noFill/>
                    </a:lnT>
                    <a:lnB>
                      <a:noFill/>
                    </a:lnB>
                    <a:solidFill>
                      <a:srgbClr val="FFFFFF"/>
                    </a:solidFill>
                  </a:tcPr>
                </a:tc>
                <a:tc>
                  <a:txBody>
                    <a:bodyPr/>
                    <a:lstStyle/>
                    <a:p>
                      <a:pPr fontAlgn="ctr"/>
                      <a:r>
                        <a:rPr lang="en-IN" sz="1800">
                          <a:solidFill>
                            <a:schemeClr val="bg1"/>
                          </a:solidFill>
                          <a:effectLst/>
                          <a:latin typeface="arial" panose="020B0604020202020204" pitchFamily="34" charset="0"/>
                        </a:rPr>
                        <a:t>320 m</a:t>
                      </a:r>
                    </a:p>
                  </a:txBody>
                  <a:tcPr marL="52361" marR="52361" marT="52361" marB="52361" anchor="ctr">
                    <a:lnL>
                      <a:noFill/>
                    </a:lnL>
                    <a:lnR>
                      <a:noFill/>
                    </a:lnR>
                    <a:lnT>
                      <a:noFill/>
                    </a:lnT>
                    <a:lnB>
                      <a:noFill/>
                    </a:lnB>
                    <a:solidFill>
                      <a:srgbClr val="FFFFFF"/>
                    </a:solidFill>
                  </a:tcPr>
                </a:tc>
                <a:extLst>
                  <a:ext uri="{0D108BD9-81ED-4DB2-BD59-A6C34878D82A}">
                    <a16:rowId xmlns:a16="http://schemas.microsoft.com/office/drawing/2014/main" val="1364461798"/>
                  </a:ext>
                </a:extLst>
              </a:tr>
              <a:tr h="643292">
                <a:tc>
                  <a:txBody>
                    <a:bodyPr/>
                    <a:lstStyle/>
                    <a:p>
                      <a:pPr fontAlgn="ctr"/>
                      <a:r>
                        <a:rPr lang="en-IN" sz="1800" b="1" u="none" strike="noStrike">
                          <a:solidFill>
                            <a:schemeClr val="bg1"/>
                          </a:solidFill>
                          <a:effectLst/>
                          <a:latin typeface="arial" panose="020B0604020202020204" pitchFamily="34" charset="0"/>
                        </a:rPr>
                        <a:t>E.</a:t>
                      </a:r>
                      <a:endParaRPr lang="en-IN" sz="1800">
                        <a:solidFill>
                          <a:schemeClr val="bg1"/>
                        </a:solidFill>
                        <a:effectLst/>
                        <a:latin typeface="arial" panose="020B0604020202020204" pitchFamily="34" charset="0"/>
                      </a:endParaRPr>
                    </a:p>
                  </a:txBody>
                  <a:tcPr marL="52361" marR="52361" marT="52361" marB="52361" anchor="ctr">
                    <a:lnL>
                      <a:noFill/>
                    </a:lnL>
                    <a:lnR>
                      <a:noFill/>
                    </a:lnR>
                    <a:lnT>
                      <a:noFill/>
                    </a:lnT>
                    <a:lnB>
                      <a:noFill/>
                    </a:lnB>
                    <a:solidFill>
                      <a:srgbClr val="FFFFFF"/>
                    </a:solidFill>
                  </a:tcPr>
                </a:tc>
                <a:tc>
                  <a:txBody>
                    <a:bodyPr/>
                    <a:lstStyle/>
                    <a:p>
                      <a:r>
                        <a:rPr lang="en-IN" sz="1800" dirty="0">
                          <a:solidFill>
                            <a:schemeClr val="bg1"/>
                          </a:solidFill>
                          <a:effectLst/>
                          <a:latin typeface="arial" panose="020B0604020202020204" pitchFamily="34" charset="0"/>
                        </a:rPr>
                        <a:t>None of these</a:t>
                      </a:r>
                    </a:p>
                  </a:txBody>
                  <a:tcPr marL="52361" marR="52361" marT="52361" marB="52361" anchor="ctr">
                    <a:lnL>
                      <a:noFill/>
                    </a:lnL>
                    <a:lnR>
                      <a:noFill/>
                    </a:lnR>
                    <a:lnT>
                      <a:noFill/>
                    </a:lnT>
                    <a:lnB>
                      <a:noFill/>
                    </a:lnB>
                    <a:solidFill>
                      <a:srgbClr val="FFFFFF"/>
                    </a:solidFill>
                  </a:tcPr>
                </a:tc>
                <a:extLst>
                  <a:ext uri="{0D108BD9-81ED-4DB2-BD59-A6C34878D82A}">
                    <a16:rowId xmlns:a16="http://schemas.microsoft.com/office/drawing/2014/main" val="162321865"/>
                  </a:ext>
                </a:extLst>
              </a:tr>
            </a:tbl>
          </a:graphicData>
        </a:graphic>
      </p:graphicFrame>
    </p:spTree>
    <p:extLst>
      <p:ext uri="{BB962C8B-B14F-4D97-AF65-F5344CB8AC3E}">
        <p14:creationId xmlns:p14="http://schemas.microsoft.com/office/powerpoint/2010/main" val="3474997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30E52-3077-4C87-8371-1A4FFC441263}"/>
              </a:ext>
            </a:extLst>
          </p:cNvPr>
          <p:cNvSpPr>
            <a:spLocks noGrp="1"/>
          </p:cNvSpPr>
          <p:nvPr>
            <p:ph type="title"/>
          </p:nvPr>
        </p:nvSpPr>
        <p:spPr>
          <a:xfrm>
            <a:off x="2922233" y="0"/>
            <a:ext cx="8610600" cy="1293028"/>
          </a:xfrm>
        </p:spPr>
        <p:txBody>
          <a:bodyPr/>
          <a:lstStyle/>
          <a:p>
            <a:r>
              <a:rPr lang="en-US" dirty="0"/>
              <a:t>Average Speed</a:t>
            </a:r>
            <a:endParaRPr lang="en-IN" dirty="0"/>
          </a:p>
        </p:txBody>
      </p:sp>
      <p:sp>
        <p:nvSpPr>
          <p:cNvPr id="5" name="TextBox 4">
            <a:extLst>
              <a:ext uri="{FF2B5EF4-FFF2-40B4-BE49-F238E27FC236}">
                <a16:creationId xmlns:a16="http://schemas.microsoft.com/office/drawing/2014/main" id="{38F2BECB-8AC5-4D59-816A-575660285F26}"/>
              </a:ext>
            </a:extLst>
          </p:cNvPr>
          <p:cNvSpPr txBox="1"/>
          <p:nvPr/>
        </p:nvSpPr>
        <p:spPr>
          <a:xfrm>
            <a:off x="435005" y="2213944"/>
            <a:ext cx="9110443" cy="3170099"/>
          </a:xfrm>
          <a:prstGeom prst="rect">
            <a:avLst/>
          </a:prstGeom>
          <a:noFill/>
        </p:spPr>
        <p:txBody>
          <a:bodyPr wrap="square" rtlCol="0">
            <a:spAutoFit/>
          </a:bodyPr>
          <a:lstStyle/>
          <a:p>
            <a:r>
              <a:rPr lang="en-US" sz="2000" b="1" dirty="0"/>
              <a:t>Find average speed in following case</a:t>
            </a:r>
          </a:p>
          <a:p>
            <a:r>
              <a:rPr lang="en-US" dirty="0"/>
              <a:t>1. D1= 10 	D2=20</a:t>
            </a:r>
          </a:p>
          <a:p>
            <a:r>
              <a:rPr lang="en-US" dirty="0"/>
              <a:t>      T1=4		T2=6</a:t>
            </a:r>
          </a:p>
          <a:p>
            <a:endParaRPr lang="en-US" dirty="0"/>
          </a:p>
          <a:p>
            <a:endParaRPr lang="en-US" dirty="0"/>
          </a:p>
          <a:p>
            <a:r>
              <a:rPr lang="en-US" dirty="0"/>
              <a:t>2. D1= 10 	D2=20</a:t>
            </a:r>
          </a:p>
          <a:p>
            <a:r>
              <a:rPr lang="en-IN" dirty="0"/>
              <a:t>   S1=2		S2=5</a:t>
            </a:r>
          </a:p>
          <a:p>
            <a:endParaRPr lang="en-IN" dirty="0"/>
          </a:p>
          <a:p>
            <a:endParaRPr lang="en-IN" dirty="0"/>
          </a:p>
          <a:p>
            <a:r>
              <a:rPr lang="en-IN" dirty="0"/>
              <a:t>3. S1=4		S2=6</a:t>
            </a:r>
          </a:p>
          <a:p>
            <a:r>
              <a:rPr lang="en-IN" dirty="0"/>
              <a:t>    T1=4 		T2=6</a:t>
            </a:r>
          </a:p>
        </p:txBody>
      </p:sp>
      <mc:AlternateContent xmlns:mc="http://schemas.openxmlformats.org/markup-compatibility/2006" xmlns:a14="http://schemas.microsoft.com/office/drawing/2010/main">
        <mc:Choice Requires="a14">
          <p:graphicFrame>
            <p:nvGraphicFramePr>
              <p:cNvPr id="8" name="Table 8">
                <a:extLst>
                  <a:ext uri="{FF2B5EF4-FFF2-40B4-BE49-F238E27FC236}">
                    <a16:creationId xmlns:a16="http://schemas.microsoft.com/office/drawing/2014/main" id="{6294E031-7F84-48FD-8193-D4F0C38C93A9}"/>
                  </a:ext>
                </a:extLst>
              </p:cNvPr>
              <p:cNvGraphicFramePr>
                <a:graphicFrameLocks noGrp="1"/>
              </p:cNvGraphicFramePr>
              <p:nvPr>
                <p:extLst>
                  <p:ext uri="{D42A27DB-BD31-4B8C-83A1-F6EECF244321}">
                    <p14:modId xmlns:p14="http://schemas.microsoft.com/office/powerpoint/2010/main" val="1189777017"/>
                  </p:ext>
                </p:extLst>
              </p:nvPr>
            </p:nvGraphicFramePr>
            <p:xfrm>
              <a:off x="5830901" y="1128612"/>
              <a:ext cx="5701932" cy="714185"/>
            </p:xfrm>
            <a:graphic>
              <a:graphicData uri="http://schemas.openxmlformats.org/drawingml/2006/table">
                <a:tbl>
                  <a:tblPr>
                    <a:tableStyleId>{5C22544A-7EE6-4342-B048-85BDC9FD1C3A}</a:tableStyleId>
                  </a:tblPr>
                  <a:tblGrid>
                    <a:gridCol w="5701932">
                      <a:extLst>
                        <a:ext uri="{9D8B030D-6E8A-4147-A177-3AD203B41FA5}">
                          <a16:colId xmlns:a16="http://schemas.microsoft.com/office/drawing/2014/main" val="1445239406"/>
                        </a:ext>
                      </a:extLst>
                    </a:gridCol>
                  </a:tblGrid>
                  <a:tr h="646923">
                    <a:tc>
                      <a:txBody>
                        <a:bodyPr/>
                        <a:lstStyle/>
                        <a:p>
                          <a:r>
                            <a:rPr lang="en-US" sz="2800" b="1" dirty="0"/>
                            <a:t>Average speed= </a:t>
                          </a:r>
                          <a14:m>
                            <m:oMath xmlns:m="http://schemas.openxmlformats.org/officeDocument/2006/math">
                              <m:f>
                                <m:fPr>
                                  <m:ctrlPr>
                                    <a:rPr lang="en-US" sz="2800" b="1" i="1">
                                      <a:latin typeface="Cambria Math" panose="02040503050406030204" pitchFamily="18" charset="0"/>
                                    </a:rPr>
                                  </m:ctrlPr>
                                </m:fPr>
                                <m:num>
                                  <m:r>
                                    <a:rPr lang="en-US" sz="2800" b="1" i="1" smtClean="0">
                                      <a:latin typeface="Cambria Math" panose="02040503050406030204" pitchFamily="18" charset="0"/>
                                    </a:rPr>
                                    <m:t>𝑻𝒐𝒕𝒂𝒍</m:t>
                                  </m:r>
                                  <m:r>
                                    <a:rPr lang="en-US" sz="2800" b="1" i="1" smtClean="0">
                                      <a:latin typeface="Cambria Math" panose="02040503050406030204" pitchFamily="18" charset="0"/>
                                    </a:rPr>
                                    <m:t> </m:t>
                                  </m:r>
                                  <m:r>
                                    <a:rPr lang="en-US" sz="2800" b="1" i="1">
                                      <a:latin typeface="Cambria Math" panose="02040503050406030204" pitchFamily="18" charset="0"/>
                                    </a:rPr>
                                    <m:t>𝑫𝒊𝒔𝒕𝒂𝒏𝒄𝒆</m:t>
                                  </m:r>
                                </m:num>
                                <m:den>
                                  <m:r>
                                    <a:rPr lang="en-US" sz="2800" b="1" i="1" smtClean="0">
                                      <a:latin typeface="Cambria Math" panose="02040503050406030204" pitchFamily="18" charset="0"/>
                                    </a:rPr>
                                    <m:t>𝑻𝒐𝒕𝒂𝒍</m:t>
                                  </m:r>
                                  <m:r>
                                    <a:rPr lang="en-US" sz="2800" b="1" i="1" smtClean="0">
                                      <a:latin typeface="Cambria Math" panose="02040503050406030204" pitchFamily="18" charset="0"/>
                                    </a:rPr>
                                    <m:t> </m:t>
                                  </m:r>
                                  <m:r>
                                    <a:rPr lang="en-US" sz="2800" b="1" i="1">
                                      <a:latin typeface="Cambria Math" panose="02040503050406030204" pitchFamily="18" charset="0"/>
                                    </a:rPr>
                                    <m:t>𝑻𝒊𝒎𝒆</m:t>
                                  </m:r>
                                </m:den>
                              </m:f>
                            </m:oMath>
                          </a14:m>
                          <a:endParaRPr lang="en-IN" sz="2800" b="1" dirty="0"/>
                        </a:p>
                      </a:txBody>
                      <a:tcPr>
                        <a:solidFill>
                          <a:srgbClr val="FFC000"/>
                        </a:solidFill>
                      </a:tcPr>
                    </a:tc>
                    <a:extLst>
                      <a:ext uri="{0D108BD9-81ED-4DB2-BD59-A6C34878D82A}">
                        <a16:rowId xmlns:a16="http://schemas.microsoft.com/office/drawing/2014/main" val="2444420504"/>
                      </a:ext>
                    </a:extLst>
                  </a:tr>
                </a:tbl>
              </a:graphicData>
            </a:graphic>
          </p:graphicFrame>
        </mc:Choice>
        <mc:Fallback xmlns="">
          <p:graphicFrame>
            <p:nvGraphicFramePr>
              <p:cNvPr id="8" name="Table 8">
                <a:extLst>
                  <a:ext uri="{FF2B5EF4-FFF2-40B4-BE49-F238E27FC236}">
                    <a16:creationId xmlns:a16="http://schemas.microsoft.com/office/drawing/2014/main" id="{6294E031-7F84-48FD-8193-D4F0C38C93A9}"/>
                  </a:ext>
                </a:extLst>
              </p:cNvPr>
              <p:cNvGraphicFramePr>
                <a:graphicFrameLocks noGrp="1"/>
              </p:cNvGraphicFramePr>
              <p:nvPr>
                <p:extLst>
                  <p:ext uri="{D42A27DB-BD31-4B8C-83A1-F6EECF244321}">
                    <p14:modId xmlns:p14="http://schemas.microsoft.com/office/powerpoint/2010/main" val="1189777017"/>
                  </p:ext>
                </p:extLst>
              </p:nvPr>
            </p:nvGraphicFramePr>
            <p:xfrm>
              <a:off x="5830901" y="1128612"/>
              <a:ext cx="5701932" cy="714185"/>
            </p:xfrm>
            <a:graphic>
              <a:graphicData uri="http://schemas.openxmlformats.org/drawingml/2006/table">
                <a:tbl>
                  <a:tblPr>
                    <a:tableStyleId>{5C22544A-7EE6-4342-B048-85BDC9FD1C3A}</a:tableStyleId>
                  </a:tblPr>
                  <a:tblGrid>
                    <a:gridCol w="5701932">
                      <a:extLst>
                        <a:ext uri="{9D8B030D-6E8A-4147-A177-3AD203B41FA5}">
                          <a16:colId xmlns:a16="http://schemas.microsoft.com/office/drawing/2014/main" val="1445239406"/>
                        </a:ext>
                      </a:extLst>
                    </a:gridCol>
                  </a:tblGrid>
                  <a:tr h="714185">
                    <a:tc>
                      <a:txBody>
                        <a:bodyPr/>
                        <a:lstStyle/>
                        <a:p>
                          <a:endParaRPr lang="en-US"/>
                        </a:p>
                      </a:txBody>
                      <a:tcPr>
                        <a:blipFill>
                          <a:blip r:embed="rId2"/>
                          <a:stretch>
                            <a:fillRect l="-107" t="-847" r="-214" b="-8475"/>
                          </a:stretch>
                        </a:blipFill>
                      </a:tcPr>
                    </a:tc>
                    <a:extLst>
                      <a:ext uri="{0D108BD9-81ED-4DB2-BD59-A6C34878D82A}">
                        <a16:rowId xmlns:a16="http://schemas.microsoft.com/office/drawing/2014/main" val="2444420504"/>
                      </a:ext>
                    </a:extLst>
                  </a:tr>
                </a:tbl>
              </a:graphicData>
            </a:graphic>
          </p:graphicFrame>
        </mc:Fallback>
      </mc:AlternateContent>
    </p:spTree>
    <p:extLst>
      <p:ext uri="{BB962C8B-B14F-4D97-AF65-F5344CB8AC3E}">
        <p14:creationId xmlns:p14="http://schemas.microsoft.com/office/powerpoint/2010/main" val="15057851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599DA-EE0C-4EFE-B7C0-1C51E64F8145}"/>
              </a:ext>
            </a:extLst>
          </p:cNvPr>
          <p:cNvSpPr>
            <a:spLocks noGrp="1"/>
          </p:cNvSpPr>
          <p:nvPr>
            <p:ph type="title"/>
          </p:nvPr>
        </p:nvSpPr>
        <p:spPr/>
        <p:txBody>
          <a:bodyPr/>
          <a:lstStyle/>
          <a:p>
            <a:endParaRPr lang="en-IN"/>
          </a:p>
        </p:txBody>
      </p:sp>
      <p:graphicFrame>
        <p:nvGraphicFramePr>
          <p:cNvPr id="3" name="Table 2">
            <a:extLst>
              <a:ext uri="{FF2B5EF4-FFF2-40B4-BE49-F238E27FC236}">
                <a16:creationId xmlns:a16="http://schemas.microsoft.com/office/drawing/2014/main" id="{7BC864B0-13A9-4639-8A06-EFD4DD3AB105}"/>
              </a:ext>
            </a:extLst>
          </p:cNvPr>
          <p:cNvGraphicFramePr>
            <a:graphicFrameLocks noGrp="1"/>
          </p:cNvGraphicFramePr>
          <p:nvPr>
            <p:extLst>
              <p:ext uri="{D42A27DB-BD31-4B8C-83A1-F6EECF244321}">
                <p14:modId xmlns:p14="http://schemas.microsoft.com/office/powerpoint/2010/main" val="4163468256"/>
              </p:ext>
            </p:extLst>
          </p:nvPr>
        </p:nvGraphicFramePr>
        <p:xfrm>
          <a:off x="58420" y="0"/>
          <a:ext cx="12133580" cy="2346960"/>
        </p:xfrm>
        <a:graphic>
          <a:graphicData uri="http://schemas.openxmlformats.org/drawingml/2006/table">
            <a:tbl>
              <a:tblPr/>
              <a:tblGrid>
                <a:gridCol w="654791">
                  <a:extLst>
                    <a:ext uri="{9D8B030D-6E8A-4147-A177-3AD203B41FA5}">
                      <a16:colId xmlns:a16="http://schemas.microsoft.com/office/drawing/2014/main" val="3666726232"/>
                    </a:ext>
                  </a:extLst>
                </a:gridCol>
                <a:gridCol w="11478789">
                  <a:extLst>
                    <a:ext uri="{9D8B030D-6E8A-4147-A177-3AD203B41FA5}">
                      <a16:colId xmlns:a16="http://schemas.microsoft.com/office/drawing/2014/main" val="2428784871"/>
                    </a:ext>
                  </a:extLst>
                </a:gridCol>
              </a:tblGrid>
              <a:tr h="0">
                <a:tc rowSpan="2">
                  <a:txBody>
                    <a:bodyPr/>
                    <a:lstStyle/>
                    <a:p>
                      <a:pPr algn="l"/>
                      <a:r>
                        <a:rPr lang="en-IN">
                          <a:solidFill>
                            <a:schemeClr val="bg1"/>
                          </a:solidFill>
                          <a:effectLst/>
                          <a:latin typeface="arial" panose="020B0604020202020204" pitchFamily="34" charset="0"/>
                        </a:rPr>
                        <a:t>12. </a:t>
                      </a:r>
                    </a:p>
                  </a:txBody>
                  <a:tcPr marL="0" marR="0" marT="0" marB="0">
                    <a:lnL>
                      <a:noFill/>
                    </a:lnL>
                    <a:lnR>
                      <a:noFill/>
                    </a:lnR>
                    <a:lnT>
                      <a:noFill/>
                    </a:lnT>
                    <a:lnB>
                      <a:noFill/>
                    </a:lnB>
                    <a:solidFill>
                      <a:srgbClr val="FFFFFF"/>
                    </a:solidFill>
                  </a:tcPr>
                </a:tc>
                <a:tc>
                  <a:txBody>
                    <a:bodyPr/>
                    <a:lstStyle/>
                    <a:p>
                      <a:r>
                        <a:rPr lang="en-US">
                          <a:solidFill>
                            <a:schemeClr val="bg1"/>
                          </a:solidFill>
                          <a:effectLst/>
                          <a:latin typeface="arial" panose="020B0604020202020204" pitchFamily="34" charset="0"/>
                        </a:rPr>
                        <a:t>A goods train runs at the speed of 72 kmph and crosses a 250 m long platform in 26 seconds. What is the length of the goods train?</a:t>
                      </a: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3518784362"/>
                  </a:ext>
                </a:extLst>
              </a:tr>
              <a:tr h="0">
                <a:tc vMerge="1">
                  <a:txBody>
                    <a:bodyPr/>
                    <a:lstStyle/>
                    <a:p>
                      <a:endParaRPr lang="en-IN"/>
                    </a:p>
                  </a:txBody>
                  <a:tcPr/>
                </a:tc>
                <a:tc>
                  <a:txBody>
                    <a:bodyPr/>
                    <a:lstStyle/>
                    <a:p>
                      <a:endParaRPr lang="en-IN">
                        <a:solidFill>
                          <a:schemeClr val="bg1"/>
                        </a:solidFill>
                      </a:endParaRP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4065311880"/>
                  </a:ext>
                </a:extLst>
              </a:tr>
              <a:tr h="0">
                <a:tc>
                  <a:txBody>
                    <a:bodyPr/>
                    <a:lstStyle/>
                    <a:p>
                      <a:pPr fontAlgn="ctr"/>
                      <a:r>
                        <a:rPr lang="en-IN" b="1" u="none" strike="noStrike">
                          <a:solidFill>
                            <a:schemeClr val="bg1"/>
                          </a:solidFill>
                          <a:effectLst/>
                          <a:latin typeface="arial" panose="020B0604020202020204" pitchFamily="34" charset="0"/>
                        </a:rPr>
                        <a:t>A.</a:t>
                      </a:r>
                      <a:endParaRPr lang="en-IN">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pPr fontAlgn="ctr"/>
                      <a:r>
                        <a:rPr lang="en-IN">
                          <a:solidFill>
                            <a:schemeClr val="bg1"/>
                          </a:solidFill>
                          <a:effectLst/>
                          <a:latin typeface="arial" panose="020B0604020202020204" pitchFamily="34" charset="0"/>
                        </a:rPr>
                        <a:t>230 m</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1123958612"/>
                  </a:ext>
                </a:extLst>
              </a:tr>
              <a:tr h="0">
                <a:tc>
                  <a:txBody>
                    <a:bodyPr/>
                    <a:lstStyle/>
                    <a:p>
                      <a:pPr fontAlgn="ctr"/>
                      <a:r>
                        <a:rPr lang="en-IN" b="1" u="none" strike="noStrike">
                          <a:solidFill>
                            <a:schemeClr val="bg1"/>
                          </a:solidFill>
                          <a:effectLst/>
                          <a:latin typeface="arial" panose="020B0604020202020204" pitchFamily="34" charset="0"/>
                        </a:rPr>
                        <a:t>B.</a:t>
                      </a:r>
                      <a:endParaRPr lang="en-IN">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pPr fontAlgn="ctr"/>
                      <a:r>
                        <a:rPr lang="en-IN">
                          <a:solidFill>
                            <a:schemeClr val="bg1"/>
                          </a:solidFill>
                          <a:effectLst/>
                          <a:latin typeface="arial" panose="020B0604020202020204" pitchFamily="34" charset="0"/>
                        </a:rPr>
                        <a:t>240 m</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3997395051"/>
                  </a:ext>
                </a:extLst>
              </a:tr>
              <a:tr h="0">
                <a:tc>
                  <a:txBody>
                    <a:bodyPr/>
                    <a:lstStyle/>
                    <a:p>
                      <a:pPr fontAlgn="ctr"/>
                      <a:r>
                        <a:rPr lang="en-IN" b="1" u="none" strike="noStrike">
                          <a:solidFill>
                            <a:schemeClr val="bg1"/>
                          </a:solidFill>
                          <a:effectLst/>
                          <a:latin typeface="arial" panose="020B0604020202020204" pitchFamily="34" charset="0"/>
                        </a:rPr>
                        <a:t>C.</a:t>
                      </a:r>
                      <a:endParaRPr lang="en-IN">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pPr fontAlgn="ctr"/>
                      <a:r>
                        <a:rPr lang="en-IN" dirty="0">
                          <a:solidFill>
                            <a:schemeClr val="bg1"/>
                          </a:solidFill>
                          <a:effectLst/>
                          <a:latin typeface="arial" panose="020B0604020202020204" pitchFamily="34" charset="0"/>
                        </a:rPr>
                        <a:t>260 m</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4105391894"/>
                  </a:ext>
                </a:extLst>
              </a:tr>
              <a:tr h="0">
                <a:tc>
                  <a:txBody>
                    <a:bodyPr/>
                    <a:lstStyle/>
                    <a:p>
                      <a:pPr fontAlgn="ctr"/>
                      <a:r>
                        <a:rPr lang="en-IN" b="1" u="none" strike="noStrike">
                          <a:solidFill>
                            <a:schemeClr val="bg1"/>
                          </a:solidFill>
                          <a:effectLst/>
                          <a:latin typeface="arial" panose="020B0604020202020204" pitchFamily="34" charset="0"/>
                        </a:rPr>
                        <a:t>D.</a:t>
                      </a:r>
                      <a:endParaRPr lang="en-IN">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r>
                        <a:rPr lang="en-IN" dirty="0">
                          <a:solidFill>
                            <a:schemeClr val="bg1"/>
                          </a:solidFill>
                          <a:effectLst/>
                          <a:latin typeface="arial" panose="020B0604020202020204" pitchFamily="34" charset="0"/>
                        </a:rPr>
                        <a:t>270 m</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3637000901"/>
                  </a:ext>
                </a:extLst>
              </a:tr>
            </a:tbl>
          </a:graphicData>
        </a:graphic>
      </p:graphicFrame>
    </p:spTree>
    <p:extLst>
      <p:ext uri="{BB962C8B-B14F-4D97-AF65-F5344CB8AC3E}">
        <p14:creationId xmlns:p14="http://schemas.microsoft.com/office/powerpoint/2010/main" val="36689224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83CEA-19C5-4B79-8102-151E04C4BBAB}"/>
              </a:ext>
            </a:extLst>
          </p:cNvPr>
          <p:cNvSpPr>
            <a:spLocks noGrp="1"/>
          </p:cNvSpPr>
          <p:nvPr>
            <p:ph type="title"/>
          </p:nvPr>
        </p:nvSpPr>
        <p:spPr/>
        <p:txBody>
          <a:bodyPr/>
          <a:lstStyle/>
          <a:p>
            <a:endParaRPr lang="en-IN"/>
          </a:p>
        </p:txBody>
      </p:sp>
      <p:graphicFrame>
        <p:nvGraphicFramePr>
          <p:cNvPr id="3" name="Table 2">
            <a:extLst>
              <a:ext uri="{FF2B5EF4-FFF2-40B4-BE49-F238E27FC236}">
                <a16:creationId xmlns:a16="http://schemas.microsoft.com/office/drawing/2014/main" id="{A2277055-44AD-459F-A55C-806DD310EF43}"/>
              </a:ext>
            </a:extLst>
          </p:cNvPr>
          <p:cNvGraphicFramePr>
            <a:graphicFrameLocks noGrp="1"/>
          </p:cNvGraphicFramePr>
          <p:nvPr>
            <p:extLst>
              <p:ext uri="{D42A27DB-BD31-4B8C-83A1-F6EECF244321}">
                <p14:modId xmlns:p14="http://schemas.microsoft.com/office/powerpoint/2010/main" val="2025172158"/>
              </p:ext>
            </p:extLst>
          </p:nvPr>
        </p:nvGraphicFramePr>
        <p:xfrm>
          <a:off x="0" y="-15240"/>
          <a:ext cx="12192000" cy="2346960"/>
        </p:xfrm>
        <a:graphic>
          <a:graphicData uri="http://schemas.openxmlformats.org/drawingml/2006/table">
            <a:tbl>
              <a:tblPr/>
              <a:tblGrid>
                <a:gridCol w="896645">
                  <a:extLst>
                    <a:ext uri="{9D8B030D-6E8A-4147-A177-3AD203B41FA5}">
                      <a16:colId xmlns:a16="http://schemas.microsoft.com/office/drawing/2014/main" val="3561416118"/>
                    </a:ext>
                  </a:extLst>
                </a:gridCol>
                <a:gridCol w="11295355">
                  <a:extLst>
                    <a:ext uri="{9D8B030D-6E8A-4147-A177-3AD203B41FA5}">
                      <a16:colId xmlns:a16="http://schemas.microsoft.com/office/drawing/2014/main" val="581574729"/>
                    </a:ext>
                  </a:extLst>
                </a:gridCol>
              </a:tblGrid>
              <a:tr h="0">
                <a:tc rowSpan="2">
                  <a:txBody>
                    <a:bodyPr/>
                    <a:lstStyle/>
                    <a:p>
                      <a:pPr algn="l"/>
                      <a:r>
                        <a:rPr lang="en-IN">
                          <a:solidFill>
                            <a:schemeClr val="bg1"/>
                          </a:solidFill>
                          <a:effectLst/>
                          <a:latin typeface="arial" panose="020B0604020202020204" pitchFamily="34" charset="0"/>
                        </a:rPr>
                        <a:t>13. </a:t>
                      </a:r>
                    </a:p>
                  </a:txBody>
                  <a:tcPr marL="0" marR="0" marT="0" marB="0">
                    <a:lnL>
                      <a:noFill/>
                    </a:lnL>
                    <a:lnR>
                      <a:noFill/>
                    </a:lnR>
                    <a:lnT>
                      <a:noFill/>
                    </a:lnT>
                    <a:lnB>
                      <a:noFill/>
                    </a:lnB>
                    <a:solidFill>
                      <a:srgbClr val="FFFFFF"/>
                    </a:solidFill>
                  </a:tcPr>
                </a:tc>
                <a:tc>
                  <a:txBody>
                    <a:bodyPr/>
                    <a:lstStyle/>
                    <a:p>
                      <a:r>
                        <a:rPr lang="en-US">
                          <a:solidFill>
                            <a:schemeClr val="bg1"/>
                          </a:solidFill>
                          <a:effectLst/>
                          <a:latin typeface="arial" panose="020B0604020202020204" pitchFamily="34" charset="0"/>
                        </a:rPr>
                        <a:t>Two trains, each 100 m long, moving in opposite directions, cross each other in 8 seconds. If one is moving twice as fast the other, then the speed of the faster train is:</a:t>
                      </a: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1306897540"/>
                  </a:ext>
                </a:extLst>
              </a:tr>
              <a:tr h="0">
                <a:tc vMerge="1">
                  <a:txBody>
                    <a:bodyPr/>
                    <a:lstStyle/>
                    <a:p>
                      <a:endParaRPr lang="en-IN"/>
                    </a:p>
                  </a:txBody>
                  <a:tcPr/>
                </a:tc>
                <a:tc>
                  <a:txBody>
                    <a:bodyPr/>
                    <a:lstStyle/>
                    <a:p>
                      <a:endParaRPr lang="en-IN">
                        <a:solidFill>
                          <a:schemeClr val="bg1"/>
                        </a:solidFill>
                      </a:endParaRP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93970451"/>
                  </a:ext>
                </a:extLst>
              </a:tr>
              <a:tr h="0">
                <a:tc>
                  <a:txBody>
                    <a:bodyPr/>
                    <a:lstStyle/>
                    <a:p>
                      <a:pPr fontAlgn="ctr"/>
                      <a:r>
                        <a:rPr lang="en-IN" b="1" u="none" strike="noStrike">
                          <a:solidFill>
                            <a:schemeClr val="bg1"/>
                          </a:solidFill>
                          <a:effectLst/>
                          <a:latin typeface="arial" panose="020B0604020202020204" pitchFamily="34" charset="0"/>
                        </a:rPr>
                        <a:t>A.</a:t>
                      </a:r>
                      <a:endParaRPr lang="en-IN">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pPr fontAlgn="ctr"/>
                      <a:r>
                        <a:rPr lang="en-IN" dirty="0">
                          <a:solidFill>
                            <a:schemeClr val="bg1"/>
                          </a:solidFill>
                          <a:effectLst/>
                          <a:latin typeface="arial" panose="020B0604020202020204" pitchFamily="34" charset="0"/>
                        </a:rPr>
                        <a:t>30 km/hr</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1743547574"/>
                  </a:ext>
                </a:extLst>
              </a:tr>
              <a:tr h="0">
                <a:tc>
                  <a:txBody>
                    <a:bodyPr/>
                    <a:lstStyle/>
                    <a:p>
                      <a:pPr fontAlgn="ctr"/>
                      <a:r>
                        <a:rPr lang="en-IN" b="1" u="none" strike="noStrike">
                          <a:solidFill>
                            <a:schemeClr val="bg1"/>
                          </a:solidFill>
                          <a:effectLst/>
                          <a:latin typeface="arial" panose="020B0604020202020204" pitchFamily="34" charset="0"/>
                        </a:rPr>
                        <a:t>B.</a:t>
                      </a:r>
                      <a:endParaRPr lang="en-IN">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pPr fontAlgn="ctr"/>
                      <a:r>
                        <a:rPr lang="en-IN">
                          <a:solidFill>
                            <a:schemeClr val="bg1"/>
                          </a:solidFill>
                          <a:effectLst/>
                          <a:latin typeface="arial" panose="020B0604020202020204" pitchFamily="34" charset="0"/>
                        </a:rPr>
                        <a:t>45 km/hr</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3433224258"/>
                  </a:ext>
                </a:extLst>
              </a:tr>
              <a:tr h="0">
                <a:tc>
                  <a:txBody>
                    <a:bodyPr/>
                    <a:lstStyle/>
                    <a:p>
                      <a:pPr fontAlgn="ctr"/>
                      <a:r>
                        <a:rPr lang="en-IN" b="1" u="none" strike="noStrike">
                          <a:solidFill>
                            <a:schemeClr val="bg1"/>
                          </a:solidFill>
                          <a:effectLst/>
                          <a:latin typeface="arial" panose="020B0604020202020204" pitchFamily="34" charset="0"/>
                        </a:rPr>
                        <a:t>C.</a:t>
                      </a:r>
                      <a:endParaRPr lang="en-IN">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pPr fontAlgn="ctr"/>
                      <a:r>
                        <a:rPr lang="en-IN" dirty="0">
                          <a:solidFill>
                            <a:schemeClr val="bg1"/>
                          </a:solidFill>
                          <a:effectLst/>
                          <a:latin typeface="arial" panose="020B0604020202020204" pitchFamily="34" charset="0"/>
                        </a:rPr>
                        <a:t>60 km/hr</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1607304562"/>
                  </a:ext>
                </a:extLst>
              </a:tr>
              <a:tr h="0">
                <a:tc>
                  <a:txBody>
                    <a:bodyPr/>
                    <a:lstStyle/>
                    <a:p>
                      <a:pPr fontAlgn="ctr"/>
                      <a:r>
                        <a:rPr lang="en-IN" b="1" u="none" strike="noStrike">
                          <a:solidFill>
                            <a:schemeClr val="bg1"/>
                          </a:solidFill>
                          <a:effectLst/>
                          <a:latin typeface="arial" panose="020B0604020202020204" pitchFamily="34" charset="0"/>
                        </a:rPr>
                        <a:t>D.</a:t>
                      </a:r>
                      <a:endParaRPr lang="en-IN">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r>
                        <a:rPr lang="en-IN" dirty="0">
                          <a:solidFill>
                            <a:schemeClr val="bg1"/>
                          </a:solidFill>
                          <a:effectLst/>
                          <a:latin typeface="arial" panose="020B0604020202020204" pitchFamily="34" charset="0"/>
                        </a:rPr>
                        <a:t>75 km/hr</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1017522790"/>
                  </a:ext>
                </a:extLst>
              </a:tr>
            </a:tbl>
          </a:graphicData>
        </a:graphic>
      </p:graphicFrame>
    </p:spTree>
    <p:extLst>
      <p:ext uri="{BB962C8B-B14F-4D97-AF65-F5344CB8AC3E}">
        <p14:creationId xmlns:p14="http://schemas.microsoft.com/office/powerpoint/2010/main" val="9036787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1672A-96AA-4681-8BC7-B29B1A21C332}"/>
              </a:ext>
            </a:extLst>
          </p:cNvPr>
          <p:cNvSpPr>
            <a:spLocks noGrp="1"/>
          </p:cNvSpPr>
          <p:nvPr>
            <p:ph type="title"/>
          </p:nvPr>
        </p:nvSpPr>
        <p:spPr/>
        <p:txBody>
          <a:bodyPr/>
          <a:lstStyle/>
          <a:p>
            <a:endParaRPr lang="en-IN"/>
          </a:p>
        </p:txBody>
      </p:sp>
      <p:graphicFrame>
        <p:nvGraphicFramePr>
          <p:cNvPr id="3" name="Table 2">
            <a:extLst>
              <a:ext uri="{FF2B5EF4-FFF2-40B4-BE49-F238E27FC236}">
                <a16:creationId xmlns:a16="http://schemas.microsoft.com/office/drawing/2014/main" id="{1489B0D3-E922-44F4-AB56-EBD4B28E3DA3}"/>
              </a:ext>
            </a:extLst>
          </p:cNvPr>
          <p:cNvGraphicFramePr>
            <a:graphicFrameLocks noGrp="1"/>
          </p:cNvGraphicFramePr>
          <p:nvPr>
            <p:extLst>
              <p:ext uri="{D42A27DB-BD31-4B8C-83A1-F6EECF244321}">
                <p14:modId xmlns:p14="http://schemas.microsoft.com/office/powerpoint/2010/main" val="2648636376"/>
              </p:ext>
            </p:extLst>
          </p:nvPr>
        </p:nvGraphicFramePr>
        <p:xfrm>
          <a:off x="0" y="0"/>
          <a:ext cx="12304450" cy="2346960"/>
        </p:xfrm>
        <a:graphic>
          <a:graphicData uri="http://schemas.openxmlformats.org/drawingml/2006/table">
            <a:tbl>
              <a:tblPr/>
              <a:tblGrid>
                <a:gridCol w="716765">
                  <a:extLst>
                    <a:ext uri="{9D8B030D-6E8A-4147-A177-3AD203B41FA5}">
                      <a16:colId xmlns:a16="http://schemas.microsoft.com/office/drawing/2014/main" val="1743510153"/>
                    </a:ext>
                  </a:extLst>
                </a:gridCol>
                <a:gridCol w="11587685">
                  <a:extLst>
                    <a:ext uri="{9D8B030D-6E8A-4147-A177-3AD203B41FA5}">
                      <a16:colId xmlns:a16="http://schemas.microsoft.com/office/drawing/2014/main" val="127449320"/>
                    </a:ext>
                  </a:extLst>
                </a:gridCol>
              </a:tblGrid>
              <a:tr h="0">
                <a:tc rowSpan="2">
                  <a:txBody>
                    <a:bodyPr/>
                    <a:lstStyle/>
                    <a:p>
                      <a:pPr algn="l"/>
                      <a:r>
                        <a:rPr lang="en-IN">
                          <a:solidFill>
                            <a:schemeClr val="bg1"/>
                          </a:solidFill>
                          <a:effectLst/>
                          <a:latin typeface="arial" panose="020B0604020202020204" pitchFamily="34" charset="0"/>
                        </a:rPr>
                        <a:t>14. </a:t>
                      </a:r>
                    </a:p>
                  </a:txBody>
                  <a:tcPr marL="0" marR="0" marT="0" marB="0">
                    <a:lnL>
                      <a:noFill/>
                    </a:lnL>
                    <a:lnR>
                      <a:noFill/>
                    </a:lnR>
                    <a:lnT>
                      <a:noFill/>
                    </a:lnT>
                    <a:lnB>
                      <a:noFill/>
                    </a:lnB>
                    <a:solidFill>
                      <a:srgbClr val="FFFFFF"/>
                    </a:solidFill>
                  </a:tcPr>
                </a:tc>
                <a:tc>
                  <a:txBody>
                    <a:bodyPr/>
                    <a:lstStyle/>
                    <a:p>
                      <a:r>
                        <a:rPr lang="en-US">
                          <a:solidFill>
                            <a:schemeClr val="bg1"/>
                          </a:solidFill>
                          <a:effectLst/>
                          <a:latin typeface="arial" panose="020B0604020202020204" pitchFamily="34" charset="0"/>
                        </a:rPr>
                        <a:t>Two trains 140 m and 160 m long run at the speed of 60 km/hr and 40 km/hr respectively in opposite directions on parallel tracks. The time (in seconds) which they take to cross each other, is:</a:t>
                      </a: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1831848486"/>
                  </a:ext>
                </a:extLst>
              </a:tr>
              <a:tr h="0">
                <a:tc vMerge="1">
                  <a:txBody>
                    <a:bodyPr/>
                    <a:lstStyle/>
                    <a:p>
                      <a:endParaRPr lang="en-IN"/>
                    </a:p>
                  </a:txBody>
                  <a:tcPr/>
                </a:tc>
                <a:tc>
                  <a:txBody>
                    <a:bodyPr/>
                    <a:lstStyle/>
                    <a:p>
                      <a:endParaRPr lang="en-IN">
                        <a:solidFill>
                          <a:schemeClr val="bg1"/>
                        </a:solidFill>
                      </a:endParaRP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378596218"/>
                  </a:ext>
                </a:extLst>
              </a:tr>
              <a:tr h="0">
                <a:tc>
                  <a:txBody>
                    <a:bodyPr/>
                    <a:lstStyle/>
                    <a:p>
                      <a:pPr fontAlgn="ctr"/>
                      <a:r>
                        <a:rPr lang="en-IN" b="1" u="none" strike="noStrike">
                          <a:solidFill>
                            <a:schemeClr val="bg1"/>
                          </a:solidFill>
                          <a:effectLst/>
                          <a:latin typeface="arial" panose="020B0604020202020204" pitchFamily="34" charset="0"/>
                        </a:rPr>
                        <a:t>A.</a:t>
                      </a:r>
                      <a:endParaRPr lang="en-IN">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pPr fontAlgn="ctr"/>
                      <a:r>
                        <a:rPr lang="en-IN" dirty="0">
                          <a:solidFill>
                            <a:schemeClr val="bg1"/>
                          </a:solidFill>
                          <a:effectLst/>
                          <a:latin typeface="arial" panose="020B0604020202020204" pitchFamily="34" charset="0"/>
                        </a:rPr>
                        <a:t>9</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2167312984"/>
                  </a:ext>
                </a:extLst>
              </a:tr>
              <a:tr h="0">
                <a:tc>
                  <a:txBody>
                    <a:bodyPr/>
                    <a:lstStyle/>
                    <a:p>
                      <a:pPr fontAlgn="ctr"/>
                      <a:r>
                        <a:rPr lang="en-IN" b="1" u="none" strike="noStrike">
                          <a:solidFill>
                            <a:schemeClr val="bg1"/>
                          </a:solidFill>
                          <a:effectLst/>
                          <a:latin typeface="arial" panose="020B0604020202020204" pitchFamily="34" charset="0"/>
                        </a:rPr>
                        <a:t>B.</a:t>
                      </a:r>
                      <a:endParaRPr lang="en-IN">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pPr fontAlgn="ctr"/>
                      <a:r>
                        <a:rPr lang="en-IN">
                          <a:solidFill>
                            <a:schemeClr val="bg1"/>
                          </a:solidFill>
                          <a:effectLst/>
                          <a:latin typeface="arial" panose="020B0604020202020204" pitchFamily="34" charset="0"/>
                        </a:rPr>
                        <a:t>9.6</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1164339258"/>
                  </a:ext>
                </a:extLst>
              </a:tr>
              <a:tr h="0">
                <a:tc>
                  <a:txBody>
                    <a:bodyPr/>
                    <a:lstStyle/>
                    <a:p>
                      <a:pPr fontAlgn="ctr"/>
                      <a:r>
                        <a:rPr lang="en-IN" b="1" u="none" strike="noStrike">
                          <a:solidFill>
                            <a:schemeClr val="bg1"/>
                          </a:solidFill>
                          <a:effectLst/>
                          <a:latin typeface="arial" panose="020B0604020202020204" pitchFamily="34" charset="0"/>
                        </a:rPr>
                        <a:t>C.</a:t>
                      </a:r>
                      <a:endParaRPr lang="en-IN">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pPr fontAlgn="ctr"/>
                      <a:r>
                        <a:rPr lang="en-IN" dirty="0">
                          <a:solidFill>
                            <a:schemeClr val="bg1"/>
                          </a:solidFill>
                          <a:effectLst/>
                          <a:latin typeface="arial" panose="020B0604020202020204" pitchFamily="34" charset="0"/>
                        </a:rPr>
                        <a:t>10</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2899578629"/>
                  </a:ext>
                </a:extLst>
              </a:tr>
              <a:tr h="0">
                <a:tc>
                  <a:txBody>
                    <a:bodyPr/>
                    <a:lstStyle/>
                    <a:p>
                      <a:pPr fontAlgn="ctr"/>
                      <a:r>
                        <a:rPr lang="en-IN" b="1" u="none" strike="noStrike">
                          <a:solidFill>
                            <a:schemeClr val="bg1"/>
                          </a:solidFill>
                          <a:effectLst/>
                          <a:latin typeface="arial" panose="020B0604020202020204" pitchFamily="34" charset="0"/>
                        </a:rPr>
                        <a:t>D.</a:t>
                      </a:r>
                      <a:endParaRPr lang="en-IN">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r>
                        <a:rPr lang="en-IN" dirty="0">
                          <a:solidFill>
                            <a:schemeClr val="bg1"/>
                          </a:solidFill>
                          <a:effectLst/>
                          <a:latin typeface="arial" panose="020B0604020202020204" pitchFamily="34" charset="0"/>
                        </a:rPr>
                        <a:t>10.8</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121430279"/>
                  </a:ext>
                </a:extLst>
              </a:tr>
            </a:tbl>
          </a:graphicData>
        </a:graphic>
      </p:graphicFrame>
    </p:spTree>
    <p:extLst>
      <p:ext uri="{BB962C8B-B14F-4D97-AF65-F5344CB8AC3E}">
        <p14:creationId xmlns:p14="http://schemas.microsoft.com/office/powerpoint/2010/main" val="10867781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8FBFB-0A36-47EC-8D0E-36948BC7590F}"/>
              </a:ext>
            </a:extLst>
          </p:cNvPr>
          <p:cNvSpPr>
            <a:spLocks noGrp="1"/>
          </p:cNvSpPr>
          <p:nvPr>
            <p:ph type="title"/>
          </p:nvPr>
        </p:nvSpPr>
        <p:spPr/>
        <p:txBody>
          <a:bodyPr/>
          <a:lstStyle/>
          <a:p>
            <a:endParaRPr lang="en-IN"/>
          </a:p>
        </p:txBody>
      </p:sp>
      <p:graphicFrame>
        <p:nvGraphicFramePr>
          <p:cNvPr id="3" name="Table 2">
            <a:extLst>
              <a:ext uri="{FF2B5EF4-FFF2-40B4-BE49-F238E27FC236}">
                <a16:creationId xmlns:a16="http://schemas.microsoft.com/office/drawing/2014/main" id="{E5F58ED0-A033-412B-B5ED-5D5A7BE29A57}"/>
              </a:ext>
            </a:extLst>
          </p:cNvPr>
          <p:cNvGraphicFramePr>
            <a:graphicFrameLocks noGrp="1"/>
          </p:cNvGraphicFramePr>
          <p:nvPr>
            <p:extLst>
              <p:ext uri="{D42A27DB-BD31-4B8C-83A1-F6EECF244321}">
                <p14:modId xmlns:p14="http://schemas.microsoft.com/office/powerpoint/2010/main" val="2532164372"/>
              </p:ext>
            </p:extLst>
          </p:nvPr>
        </p:nvGraphicFramePr>
        <p:xfrm>
          <a:off x="0" y="-15240"/>
          <a:ext cx="12192000" cy="2346960"/>
        </p:xfrm>
        <a:graphic>
          <a:graphicData uri="http://schemas.openxmlformats.org/drawingml/2006/table">
            <a:tbl>
              <a:tblPr/>
              <a:tblGrid>
                <a:gridCol w="830250">
                  <a:extLst>
                    <a:ext uri="{9D8B030D-6E8A-4147-A177-3AD203B41FA5}">
                      <a16:colId xmlns:a16="http://schemas.microsoft.com/office/drawing/2014/main" val="1656896520"/>
                    </a:ext>
                  </a:extLst>
                </a:gridCol>
                <a:gridCol w="11361750">
                  <a:extLst>
                    <a:ext uri="{9D8B030D-6E8A-4147-A177-3AD203B41FA5}">
                      <a16:colId xmlns:a16="http://schemas.microsoft.com/office/drawing/2014/main" val="3267867050"/>
                    </a:ext>
                  </a:extLst>
                </a:gridCol>
              </a:tblGrid>
              <a:tr h="0">
                <a:tc rowSpan="2">
                  <a:txBody>
                    <a:bodyPr/>
                    <a:lstStyle/>
                    <a:p>
                      <a:pPr algn="l"/>
                      <a:r>
                        <a:rPr lang="en-IN">
                          <a:solidFill>
                            <a:schemeClr val="bg1"/>
                          </a:solidFill>
                          <a:effectLst/>
                          <a:latin typeface="arial" panose="020B0604020202020204" pitchFamily="34" charset="0"/>
                        </a:rPr>
                        <a:t>15. </a:t>
                      </a:r>
                    </a:p>
                  </a:txBody>
                  <a:tcPr marL="0" marR="0" marT="0" marB="0">
                    <a:lnL>
                      <a:noFill/>
                    </a:lnL>
                    <a:lnR>
                      <a:noFill/>
                    </a:lnR>
                    <a:lnT>
                      <a:noFill/>
                    </a:lnT>
                    <a:lnB>
                      <a:noFill/>
                    </a:lnB>
                    <a:solidFill>
                      <a:srgbClr val="FFFFFF"/>
                    </a:solidFill>
                  </a:tcPr>
                </a:tc>
                <a:tc>
                  <a:txBody>
                    <a:bodyPr/>
                    <a:lstStyle/>
                    <a:p>
                      <a:r>
                        <a:rPr lang="en-US">
                          <a:solidFill>
                            <a:schemeClr val="bg1"/>
                          </a:solidFill>
                          <a:effectLst/>
                          <a:latin typeface="arial" panose="020B0604020202020204" pitchFamily="34" charset="0"/>
                        </a:rPr>
                        <a:t>A train 110 metres long is running with a speed of 60 kmph. In what time will it pass a man who is running at 6 kmph in the direction opposite to that in which the train is going?</a:t>
                      </a: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1198965155"/>
                  </a:ext>
                </a:extLst>
              </a:tr>
              <a:tr h="0">
                <a:tc vMerge="1">
                  <a:txBody>
                    <a:bodyPr/>
                    <a:lstStyle/>
                    <a:p>
                      <a:endParaRPr lang="en-IN"/>
                    </a:p>
                  </a:txBody>
                  <a:tcPr/>
                </a:tc>
                <a:tc>
                  <a:txBody>
                    <a:bodyPr/>
                    <a:lstStyle/>
                    <a:p>
                      <a:endParaRPr lang="en-IN" dirty="0">
                        <a:solidFill>
                          <a:schemeClr val="bg1"/>
                        </a:solidFill>
                      </a:endParaRP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783090514"/>
                  </a:ext>
                </a:extLst>
              </a:tr>
              <a:tr h="0">
                <a:tc>
                  <a:txBody>
                    <a:bodyPr/>
                    <a:lstStyle/>
                    <a:p>
                      <a:pPr fontAlgn="ctr"/>
                      <a:r>
                        <a:rPr lang="en-IN" b="1" u="none" strike="noStrike">
                          <a:solidFill>
                            <a:schemeClr val="bg1"/>
                          </a:solidFill>
                          <a:effectLst/>
                          <a:latin typeface="arial" panose="020B0604020202020204" pitchFamily="34" charset="0"/>
                        </a:rPr>
                        <a:t>A.</a:t>
                      </a:r>
                      <a:endParaRPr lang="en-IN">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pPr fontAlgn="ctr"/>
                      <a:r>
                        <a:rPr lang="en-IN">
                          <a:solidFill>
                            <a:schemeClr val="bg1"/>
                          </a:solidFill>
                          <a:effectLst/>
                          <a:latin typeface="arial" panose="020B0604020202020204" pitchFamily="34" charset="0"/>
                        </a:rPr>
                        <a:t>5 sec</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964506138"/>
                  </a:ext>
                </a:extLst>
              </a:tr>
              <a:tr h="0">
                <a:tc>
                  <a:txBody>
                    <a:bodyPr/>
                    <a:lstStyle/>
                    <a:p>
                      <a:pPr fontAlgn="ctr"/>
                      <a:r>
                        <a:rPr lang="en-IN" b="1" u="none" strike="noStrike">
                          <a:solidFill>
                            <a:schemeClr val="bg1"/>
                          </a:solidFill>
                          <a:effectLst/>
                          <a:latin typeface="arial" panose="020B0604020202020204" pitchFamily="34" charset="0"/>
                        </a:rPr>
                        <a:t>B.</a:t>
                      </a:r>
                      <a:endParaRPr lang="en-IN">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pPr fontAlgn="ctr"/>
                      <a:r>
                        <a:rPr lang="en-IN">
                          <a:solidFill>
                            <a:schemeClr val="bg1"/>
                          </a:solidFill>
                          <a:effectLst/>
                          <a:latin typeface="arial" panose="020B0604020202020204" pitchFamily="34" charset="0"/>
                        </a:rPr>
                        <a:t>6 sec</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3112484831"/>
                  </a:ext>
                </a:extLst>
              </a:tr>
              <a:tr h="0">
                <a:tc>
                  <a:txBody>
                    <a:bodyPr/>
                    <a:lstStyle/>
                    <a:p>
                      <a:pPr fontAlgn="ctr"/>
                      <a:r>
                        <a:rPr lang="en-IN" b="1" u="none" strike="noStrike">
                          <a:solidFill>
                            <a:schemeClr val="bg1"/>
                          </a:solidFill>
                          <a:effectLst/>
                          <a:latin typeface="arial" panose="020B0604020202020204" pitchFamily="34" charset="0"/>
                        </a:rPr>
                        <a:t>C.</a:t>
                      </a:r>
                      <a:endParaRPr lang="en-IN">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pPr fontAlgn="ctr"/>
                      <a:r>
                        <a:rPr lang="en-IN">
                          <a:solidFill>
                            <a:schemeClr val="bg1"/>
                          </a:solidFill>
                          <a:effectLst/>
                          <a:latin typeface="arial" panose="020B0604020202020204" pitchFamily="34" charset="0"/>
                        </a:rPr>
                        <a:t>7 sec</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3635854083"/>
                  </a:ext>
                </a:extLst>
              </a:tr>
              <a:tr h="0">
                <a:tc>
                  <a:txBody>
                    <a:bodyPr/>
                    <a:lstStyle/>
                    <a:p>
                      <a:pPr fontAlgn="ctr"/>
                      <a:r>
                        <a:rPr lang="en-IN" b="1" u="none" strike="noStrike">
                          <a:solidFill>
                            <a:schemeClr val="bg1"/>
                          </a:solidFill>
                          <a:effectLst/>
                          <a:latin typeface="arial" panose="020B0604020202020204" pitchFamily="34" charset="0"/>
                        </a:rPr>
                        <a:t>D.</a:t>
                      </a:r>
                      <a:endParaRPr lang="en-IN">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r>
                        <a:rPr lang="en-IN" dirty="0">
                          <a:solidFill>
                            <a:schemeClr val="bg1"/>
                          </a:solidFill>
                          <a:effectLst/>
                          <a:latin typeface="arial" panose="020B0604020202020204" pitchFamily="34" charset="0"/>
                        </a:rPr>
                        <a:t>10 sec</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2495441727"/>
                  </a:ext>
                </a:extLst>
              </a:tr>
            </a:tbl>
          </a:graphicData>
        </a:graphic>
      </p:graphicFrame>
    </p:spTree>
    <p:extLst>
      <p:ext uri="{BB962C8B-B14F-4D97-AF65-F5344CB8AC3E}">
        <p14:creationId xmlns:p14="http://schemas.microsoft.com/office/powerpoint/2010/main" val="4849250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CF7D6-09F0-45C1-A941-6D16D08FE46C}"/>
              </a:ext>
            </a:extLst>
          </p:cNvPr>
          <p:cNvSpPr>
            <a:spLocks noGrp="1"/>
          </p:cNvSpPr>
          <p:nvPr>
            <p:ph type="title"/>
          </p:nvPr>
        </p:nvSpPr>
        <p:spPr/>
        <p:txBody>
          <a:bodyPr/>
          <a:lstStyle/>
          <a:p>
            <a:endParaRPr lang="en-IN"/>
          </a:p>
        </p:txBody>
      </p:sp>
      <p:graphicFrame>
        <p:nvGraphicFramePr>
          <p:cNvPr id="3" name="Table 2">
            <a:extLst>
              <a:ext uri="{FF2B5EF4-FFF2-40B4-BE49-F238E27FC236}">
                <a16:creationId xmlns:a16="http://schemas.microsoft.com/office/drawing/2014/main" id="{63D1701B-B2C0-409A-A800-0E4F7B44E062}"/>
              </a:ext>
            </a:extLst>
          </p:cNvPr>
          <p:cNvGraphicFramePr>
            <a:graphicFrameLocks noGrp="1"/>
          </p:cNvGraphicFramePr>
          <p:nvPr>
            <p:extLst>
              <p:ext uri="{D42A27DB-BD31-4B8C-83A1-F6EECF244321}">
                <p14:modId xmlns:p14="http://schemas.microsoft.com/office/powerpoint/2010/main" val="2829716193"/>
              </p:ext>
            </p:extLst>
          </p:nvPr>
        </p:nvGraphicFramePr>
        <p:xfrm>
          <a:off x="40433" y="476"/>
          <a:ext cx="12111134" cy="2346960"/>
        </p:xfrm>
        <a:graphic>
          <a:graphicData uri="http://schemas.openxmlformats.org/drawingml/2006/table">
            <a:tbl>
              <a:tblPr/>
              <a:tblGrid>
                <a:gridCol w="699993">
                  <a:extLst>
                    <a:ext uri="{9D8B030D-6E8A-4147-A177-3AD203B41FA5}">
                      <a16:colId xmlns:a16="http://schemas.microsoft.com/office/drawing/2014/main" val="2021607115"/>
                    </a:ext>
                  </a:extLst>
                </a:gridCol>
                <a:gridCol w="11411141">
                  <a:extLst>
                    <a:ext uri="{9D8B030D-6E8A-4147-A177-3AD203B41FA5}">
                      <a16:colId xmlns:a16="http://schemas.microsoft.com/office/drawing/2014/main" val="3477547268"/>
                    </a:ext>
                  </a:extLst>
                </a:gridCol>
              </a:tblGrid>
              <a:tr h="0">
                <a:tc rowSpan="2">
                  <a:txBody>
                    <a:bodyPr/>
                    <a:lstStyle/>
                    <a:p>
                      <a:pPr algn="l"/>
                      <a:r>
                        <a:rPr lang="en-IN">
                          <a:solidFill>
                            <a:schemeClr val="bg1"/>
                          </a:solidFill>
                          <a:effectLst/>
                          <a:latin typeface="arial" panose="020B0604020202020204" pitchFamily="34" charset="0"/>
                        </a:rPr>
                        <a:t>16. </a:t>
                      </a:r>
                    </a:p>
                  </a:txBody>
                  <a:tcPr marL="0" marR="0" marT="0" marB="0">
                    <a:lnL>
                      <a:noFill/>
                    </a:lnL>
                    <a:lnR>
                      <a:noFill/>
                    </a:lnR>
                    <a:lnT>
                      <a:noFill/>
                    </a:lnT>
                    <a:lnB>
                      <a:noFill/>
                    </a:lnB>
                    <a:solidFill>
                      <a:srgbClr val="FFFFFF"/>
                    </a:solidFill>
                  </a:tcPr>
                </a:tc>
                <a:tc>
                  <a:txBody>
                    <a:bodyPr/>
                    <a:lstStyle/>
                    <a:p>
                      <a:r>
                        <a:rPr lang="en-US">
                          <a:solidFill>
                            <a:schemeClr val="bg1"/>
                          </a:solidFill>
                          <a:effectLst/>
                          <a:latin typeface="arial" panose="020B0604020202020204" pitchFamily="34" charset="0"/>
                        </a:rPr>
                        <a:t>A train travelling at a speed of 75 mph enters a tunnel 3 miles long. The train is  mile long. How long does it take for the train to pass through the tunnel from the moment the front enters to the moment the rear emerges?</a:t>
                      </a: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3825277541"/>
                  </a:ext>
                </a:extLst>
              </a:tr>
              <a:tr h="0">
                <a:tc vMerge="1">
                  <a:txBody>
                    <a:bodyPr/>
                    <a:lstStyle/>
                    <a:p>
                      <a:endParaRPr lang="en-IN"/>
                    </a:p>
                  </a:txBody>
                  <a:tcPr/>
                </a:tc>
                <a:tc>
                  <a:txBody>
                    <a:bodyPr/>
                    <a:lstStyle/>
                    <a:p>
                      <a:endParaRPr lang="en-IN">
                        <a:solidFill>
                          <a:schemeClr val="bg1"/>
                        </a:solidFill>
                      </a:endParaRP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1310766281"/>
                  </a:ext>
                </a:extLst>
              </a:tr>
              <a:tr h="0">
                <a:tc>
                  <a:txBody>
                    <a:bodyPr/>
                    <a:lstStyle/>
                    <a:p>
                      <a:pPr fontAlgn="ctr"/>
                      <a:r>
                        <a:rPr lang="en-IN" b="1" u="none" strike="noStrike">
                          <a:solidFill>
                            <a:schemeClr val="bg1"/>
                          </a:solidFill>
                          <a:effectLst/>
                          <a:latin typeface="arial" panose="020B0604020202020204" pitchFamily="34" charset="0"/>
                        </a:rPr>
                        <a:t>A.</a:t>
                      </a:r>
                      <a:endParaRPr lang="en-IN">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pPr fontAlgn="ctr"/>
                      <a:r>
                        <a:rPr lang="en-IN" dirty="0">
                          <a:solidFill>
                            <a:schemeClr val="bg1"/>
                          </a:solidFill>
                          <a:effectLst/>
                          <a:latin typeface="arial" panose="020B0604020202020204" pitchFamily="34" charset="0"/>
                        </a:rPr>
                        <a:t>2.5 min</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1158585776"/>
                  </a:ext>
                </a:extLst>
              </a:tr>
              <a:tr h="0">
                <a:tc>
                  <a:txBody>
                    <a:bodyPr/>
                    <a:lstStyle/>
                    <a:p>
                      <a:pPr fontAlgn="ctr"/>
                      <a:r>
                        <a:rPr lang="en-IN" b="1" u="none" strike="noStrike">
                          <a:solidFill>
                            <a:schemeClr val="bg1"/>
                          </a:solidFill>
                          <a:effectLst/>
                          <a:latin typeface="arial" panose="020B0604020202020204" pitchFamily="34" charset="0"/>
                        </a:rPr>
                        <a:t>B.</a:t>
                      </a:r>
                      <a:endParaRPr lang="en-IN">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pPr fontAlgn="ctr"/>
                      <a:r>
                        <a:rPr lang="en-IN" dirty="0">
                          <a:solidFill>
                            <a:schemeClr val="bg1"/>
                          </a:solidFill>
                          <a:effectLst/>
                          <a:latin typeface="arial" panose="020B0604020202020204" pitchFamily="34" charset="0"/>
                        </a:rPr>
                        <a:t>3 min</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3826864779"/>
                  </a:ext>
                </a:extLst>
              </a:tr>
              <a:tr h="0">
                <a:tc>
                  <a:txBody>
                    <a:bodyPr/>
                    <a:lstStyle/>
                    <a:p>
                      <a:pPr fontAlgn="ctr"/>
                      <a:r>
                        <a:rPr lang="en-IN" b="1" u="none" strike="noStrike">
                          <a:solidFill>
                            <a:schemeClr val="bg1"/>
                          </a:solidFill>
                          <a:effectLst/>
                          <a:latin typeface="arial" panose="020B0604020202020204" pitchFamily="34" charset="0"/>
                        </a:rPr>
                        <a:t>C.</a:t>
                      </a:r>
                      <a:endParaRPr lang="en-IN">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pPr fontAlgn="ctr"/>
                      <a:r>
                        <a:rPr lang="en-IN" dirty="0">
                          <a:solidFill>
                            <a:schemeClr val="bg1"/>
                          </a:solidFill>
                          <a:effectLst/>
                          <a:latin typeface="arial" panose="020B0604020202020204" pitchFamily="34" charset="0"/>
                        </a:rPr>
                        <a:t>3.2 min</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1835948013"/>
                  </a:ext>
                </a:extLst>
              </a:tr>
              <a:tr h="0">
                <a:tc>
                  <a:txBody>
                    <a:bodyPr/>
                    <a:lstStyle/>
                    <a:p>
                      <a:pPr fontAlgn="ctr"/>
                      <a:r>
                        <a:rPr lang="en-IN" b="1" u="none" strike="noStrike">
                          <a:solidFill>
                            <a:schemeClr val="bg1"/>
                          </a:solidFill>
                          <a:effectLst/>
                          <a:latin typeface="arial" panose="020B0604020202020204" pitchFamily="34" charset="0"/>
                        </a:rPr>
                        <a:t>D.</a:t>
                      </a:r>
                      <a:endParaRPr lang="en-IN">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r>
                        <a:rPr lang="en-IN" dirty="0">
                          <a:solidFill>
                            <a:schemeClr val="bg1"/>
                          </a:solidFill>
                          <a:effectLst/>
                          <a:latin typeface="arial" panose="020B0604020202020204" pitchFamily="34" charset="0"/>
                        </a:rPr>
                        <a:t>3.5 min</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3061545181"/>
                  </a:ext>
                </a:extLst>
              </a:tr>
            </a:tbl>
          </a:graphicData>
        </a:graphic>
      </p:graphicFrame>
      <p:pic>
        <p:nvPicPr>
          <p:cNvPr id="16385" name="Picture 1" descr="1/2">
            <a:extLst>
              <a:ext uri="{FF2B5EF4-FFF2-40B4-BE49-F238E27FC236}">
                <a16:creationId xmlns:a16="http://schemas.microsoft.com/office/drawing/2014/main" id="{6E26D719-9B35-4375-A229-12245EF6C8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33" y="0"/>
            <a:ext cx="95250" cy="2667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descr="1/4">
            <a:extLst>
              <a:ext uri="{FF2B5EF4-FFF2-40B4-BE49-F238E27FC236}">
                <a16:creationId xmlns:a16="http://schemas.microsoft.com/office/drawing/2014/main" id="{04044F27-205F-4A52-8042-3E170926CC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33" y="0"/>
            <a:ext cx="95250" cy="26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1153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A36BA-00F5-4A3A-AE13-6F9D3597089E}"/>
              </a:ext>
            </a:extLst>
          </p:cNvPr>
          <p:cNvSpPr>
            <a:spLocks noGrp="1"/>
          </p:cNvSpPr>
          <p:nvPr>
            <p:ph type="title"/>
          </p:nvPr>
        </p:nvSpPr>
        <p:spPr/>
        <p:txBody>
          <a:bodyPr/>
          <a:lstStyle/>
          <a:p>
            <a:endParaRPr lang="en-IN"/>
          </a:p>
        </p:txBody>
      </p:sp>
      <p:graphicFrame>
        <p:nvGraphicFramePr>
          <p:cNvPr id="3" name="Table 2">
            <a:extLst>
              <a:ext uri="{FF2B5EF4-FFF2-40B4-BE49-F238E27FC236}">
                <a16:creationId xmlns:a16="http://schemas.microsoft.com/office/drawing/2014/main" id="{0D8B489C-ED23-4AE8-99B5-CDB25F66F9E6}"/>
              </a:ext>
            </a:extLst>
          </p:cNvPr>
          <p:cNvGraphicFramePr>
            <a:graphicFrameLocks noGrp="1"/>
          </p:cNvGraphicFramePr>
          <p:nvPr>
            <p:extLst>
              <p:ext uri="{D42A27DB-BD31-4B8C-83A1-F6EECF244321}">
                <p14:modId xmlns:p14="http://schemas.microsoft.com/office/powerpoint/2010/main" val="2244359192"/>
              </p:ext>
            </p:extLst>
          </p:nvPr>
        </p:nvGraphicFramePr>
        <p:xfrm>
          <a:off x="0" y="0"/>
          <a:ext cx="12192000" cy="2346960"/>
        </p:xfrm>
        <a:graphic>
          <a:graphicData uri="http://schemas.openxmlformats.org/drawingml/2006/table">
            <a:tbl>
              <a:tblPr/>
              <a:tblGrid>
                <a:gridCol w="800241">
                  <a:extLst>
                    <a:ext uri="{9D8B030D-6E8A-4147-A177-3AD203B41FA5}">
                      <a16:colId xmlns:a16="http://schemas.microsoft.com/office/drawing/2014/main" val="3340040412"/>
                    </a:ext>
                  </a:extLst>
                </a:gridCol>
                <a:gridCol w="11391759">
                  <a:extLst>
                    <a:ext uri="{9D8B030D-6E8A-4147-A177-3AD203B41FA5}">
                      <a16:colId xmlns:a16="http://schemas.microsoft.com/office/drawing/2014/main" val="2882077202"/>
                    </a:ext>
                  </a:extLst>
                </a:gridCol>
              </a:tblGrid>
              <a:tr h="0">
                <a:tc rowSpan="2">
                  <a:txBody>
                    <a:bodyPr/>
                    <a:lstStyle/>
                    <a:p>
                      <a:pPr algn="l"/>
                      <a:r>
                        <a:rPr lang="en-IN">
                          <a:solidFill>
                            <a:schemeClr val="bg1"/>
                          </a:solidFill>
                          <a:effectLst/>
                          <a:latin typeface="arial" panose="020B0604020202020204" pitchFamily="34" charset="0"/>
                        </a:rPr>
                        <a:t>17. </a:t>
                      </a:r>
                    </a:p>
                  </a:txBody>
                  <a:tcPr marL="0" marR="0" marT="0" marB="0">
                    <a:lnL>
                      <a:noFill/>
                    </a:lnL>
                    <a:lnR>
                      <a:noFill/>
                    </a:lnR>
                    <a:lnT>
                      <a:noFill/>
                    </a:lnT>
                    <a:lnB>
                      <a:noFill/>
                    </a:lnB>
                    <a:solidFill>
                      <a:srgbClr val="FFFFFF"/>
                    </a:solidFill>
                  </a:tcPr>
                </a:tc>
                <a:tc>
                  <a:txBody>
                    <a:bodyPr/>
                    <a:lstStyle/>
                    <a:p>
                      <a:r>
                        <a:rPr lang="en-US">
                          <a:solidFill>
                            <a:schemeClr val="bg1"/>
                          </a:solidFill>
                          <a:effectLst/>
                          <a:latin typeface="arial" panose="020B0604020202020204" pitchFamily="34" charset="0"/>
                        </a:rPr>
                        <a:t>A train 800 metres long is running at a speed of 78 km/hr. If it crosses a tunnel in 1 minute, then the length of the tunnel (in meters) is:</a:t>
                      </a: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3601883875"/>
                  </a:ext>
                </a:extLst>
              </a:tr>
              <a:tr h="0">
                <a:tc vMerge="1">
                  <a:txBody>
                    <a:bodyPr/>
                    <a:lstStyle/>
                    <a:p>
                      <a:endParaRPr lang="en-IN"/>
                    </a:p>
                  </a:txBody>
                  <a:tcPr/>
                </a:tc>
                <a:tc>
                  <a:txBody>
                    <a:bodyPr/>
                    <a:lstStyle/>
                    <a:p>
                      <a:endParaRPr lang="en-IN">
                        <a:solidFill>
                          <a:schemeClr val="bg1"/>
                        </a:solidFill>
                      </a:endParaRP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1514865668"/>
                  </a:ext>
                </a:extLst>
              </a:tr>
              <a:tr h="0">
                <a:tc>
                  <a:txBody>
                    <a:bodyPr/>
                    <a:lstStyle/>
                    <a:p>
                      <a:pPr fontAlgn="ctr"/>
                      <a:r>
                        <a:rPr lang="en-IN" b="1" u="none" strike="noStrike">
                          <a:solidFill>
                            <a:schemeClr val="bg1"/>
                          </a:solidFill>
                          <a:effectLst/>
                          <a:latin typeface="arial" panose="020B0604020202020204" pitchFamily="34" charset="0"/>
                        </a:rPr>
                        <a:t>A.</a:t>
                      </a:r>
                      <a:endParaRPr lang="en-IN">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pPr fontAlgn="ctr"/>
                      <a:r>
                        <a:rPr lang="en-IN">
                          <a:solidFill>
                            <a:schemeClr val="bg1"/>
                          </a:solidFill>
                          <a:effectLst/>
                          <a:latin typeface="arial" panose="020B0604020202020204" pitchFamily="34" charset="0"/>
                        </a:rPr>
                        <a:t>130</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2887866948"/>
                  </a:ext>
                </a:extLst>
              </a:tr>
              <a:tr h="0">
                <a:tc>
                  <a:txBody>
                    <a:bodyPr/>
                    <a:lstStyle/>
                    <a:p>
                      <a:pPr fontAlgn="ctr"/>
                      <a:r>
                        <a:rPr lang="en-IN" b="1" u="none" strike="noStrike">
                          <a:solidFill>
                            <a:schemeClr val="bg1"/>
                          </a:solidFill>
                          <a:effectLst/>
                          <a:latin typeface="arial" panose="020B0604020202020204" pitchFamily="34" charset="0"/>
                        </a:rPr>
                        <a:t>B.</a:t>
                      </a:r>
                      <a:endParaRPr lang="en-IN">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pPr fontAlgn="ctr"/>
                      <a:r>
                        <a:rPr lang="en-IN" dirty="0">
                          <a:solidFill>
                            <a:schemeClr val="bg1"/>
                          </a:solidFill>
                          <a:effectLst/>
                          <a:latin typeface="arial" panose="020B0604020202020204" pitchFamily="34" charset="0"/>
                        </a:rPr>
                        <a:t>360</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1093145183"/>
                  </a:ext>
                </a:extLst>
              </a:tr>
              <a:tr h="0">
                <a:tc>
                  <a:txBody>
                    <a:bodyPr/>
                    <a:lstStyle/>
                    <a:p>
                      <a:pPr fontAlgn="ctr"/>
                      <a:r>
                        <a:rPr lang="en-IN" b="1" u="none" strike="noStrike">
                          <a:solidFill>
                            <a:schemeClr val="bg1"/>
                          </a:solidFill>
                          <a:effectLst/>
                          <a:latin typeface="arial" panose="020B0604020202020204" pitchFamily="34" charset="0"/>
                        </a:rPr>
                        <a:t>C.</a:t>
                      </a:r>
                      <a:endParaRPr lang="en-IN">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pPr fontAlgn="ctr"/>
                      <a:r>
                        <a:rPr lang="en-IN">
                          <a:solidFill>
                            <a:schemeClr val="bg1"/>
                          </a:solidFill>
                          <a:effectLst/>
                          <a:latin typeface="arial" panose="020B0604020202020204" pitchFamily="34" charset="0"/>
                        </a:rPr>
                        <a:t>500</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3099938911"/>
                  </a:ext>
                </a:extLst>
              </a:tr>
              <a:tr h="0">
                <a:tc>
                  <a:txBody>
                    <a:bodyPr/>
                    <a:lstStyle/>
                    <a:p>
                      <a:pPr fontAlgn="ctr"/>
                      <a:r>
                        <a:rPr lang="en-IN" b="1" u="none" strike="noStrike">
                          <a:solidFill>
                            <a:schemeClr val="bg1"/>
                          </a:solidFill>
                          <a:effectLst/>
                          <a:latin typeface="arial" panose="020B0604020202020204" pitchFamily="34" charset="0"/>
                        </a:rPr>
                        <a:t>D.</a:t>
                      </a:r>
                      <a:endParaRPr lang="en-IN">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r>
                        <a:rPr lang="en-IN" dirty="0">
                          <a:solidFill>
                            <a:schemeClr val="bg1"/>
                          </a:solidFill>
                          <a:effectLst/>
                          <a:latin typeface="arial" panose="020B0604020202020204" pitchFamily="34" charset="0"/>
                        </a:rPr>
                        <a:t>540</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1833851342"/>
                  </a:ext>
                </a:extLst>
              </a:tr>
            </a:tbl>
          </a:graphicData>
        </a:graphic>
      </p:graphicFrame>
    </p:spTree>
    <p:extLst>
      <p:ext uri="{BB962C8B-B14F-4D97-AF65-F5344CB8AC3E}">
        <p14:creationId xmlns:p14="http://schemas.microsoft.com/office/powerpoint/2010/main" val="16094371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747C5-1971-473B-B32F-C8E014184FF7}"/>
              </a:ext>
            </a:extLst>
          </p:cNvPr>
          <p:cNvSpPr>
            <a:spLocks noGrp="1"/>
          </p:cNvSpPr>
          <p:nvPr>
            <p:ph type="title"/>
          </p:nvPr>
        </p:nvSpPr>
        <p:spPr/>
        <p:txBody>
          <a:bodyPr/>
          <a:lstStyle/>
          <a:p>
            <a:endParaRPr lang="en-IN"/>
          </a:p>
        </p:txBody>
      </p:sp>
      <p:graphicFrame>
        <p:nvGraphicFramePr>
          <p:cNvPr id="3" name="Table 2">
            <a:extLst>
              <a:ext uri="{FF2B5EF4-FFF2-40B4-BE49-F238E27FC236}">
                <a16:creationId xmlns:a16="http://schemas.microsoft.com/office/drawing/2014/main" id="{682ED569-98BE-4FD9-8715-922527C00F14}"/>
              </a:ext>
            </a:extLst>
          </p:cNvPr>
          <p:cNvGraphicFramePr>
            <a:graphicFrameLocks noGrp="1"/>
          </p:cNvGraphicFramePr>
          <p:nvPr>
            <p:extLst>
              <p:ext uri="{D42A27DB-BD31-4B8C-83A1-F6EECF244321}">
                <p14:modId xmlns:p14="http://schemas.microsoft.com/office/powerpoint/2010/main" val="941688019"/>
              </p:ext>
            </p:extLst>
          </p:nvPr>
        </p:nvGraphicFramePr>
        <p:xfrm>
          <a:off x="0" y="0"/>
          <a:ext cx="12192000" cy="2346960"/>
        </p:xfrm>
        <a:graphic>
          <a:graphicData uri="http://schemas.openxmlformats.org/drawingml/2006/table">
            <a:tbl>
              <a:tblPr/>
              <a:tblGrid>
                <a:gridCol w="810243">
                  <a:extLst>
                    <a:ext uri="{9D8B030D-6E8A-4147-A177-3AD203B41FA5}">
                      <a16:colId xmlns:a16="http://schemas.microsoft.com/office/drawing/2014/main" val="3301330211"/>
                    </a:ext>
                  </a:extLst>
                </a:gridCol>
                <a:gridCol w="11381757">
                  <a:extLst>
                    <a:ext uri="{9D8B030D-6E8A-4147-A177-3AD203B41FA5}">
                      <a16:colId xmlns:a16="http://schemas.microsoft.com/office/drawing/2014/main" val="2813872283"/>
                    </a:ext>
                  </a:extLst>
                </a:gridCol>
              </a:tblGrid>
              <a:tr h="0">
                <a:tc rowSpan="2">
                  <a:txBody>
                    <a:bodyPr/>
                    <a:lstStyle/>
                    <a:p>
                      <a:pPr algn="l"/>
                      <a:r>
                        <a:rPr lang="en-IN">
                          <a:solidFill>
                            <a:schemeClr val="bg1"/>
                          </a:solidFill>
                          <a:effectLst/>
                          <a:latin typeface="arial" panose="020B0604020202020204" pitchFamily="34" charset="0"/>
                        </a:rPr>
                        <a:t>18. </a:t>
                      </a:r>
                    </a:p>
                  </a:txBody>
                  <a:tcPr marL="0" marR="0" marT="0" marB="0">
                    <a:lnL>
                      <a:noFill/>
                    </a:lnL>
                    <a:lnR>
                      <a:noFill/>
                    </a:lnR>
                    <a:lnT>
                      <a:noFill/>
                    </a:lnT>
                    <a:lnB>
                      <a:noFill/>
                    </a:lnB>
                    <a:solidFill>
                      <a:srgbClr val="FFFFFF"/>
                    </a:solidFill>
                  </a:tcPr>
                </a:tc>
                <a:tc>
                  <a:txBody>
                    <a:bodyPr/>
                    <a:lstStyle/>
                    <a:p>
                      <a:r>
                        <a:rPr lang="en-US">
                          <a:solidFill>
                            <a:schemeClr val="bg1"/>
                          </a:solidFill>
                          <a:effectLst/>
                          <a:latin typeface="arial" panose="020B0604020202020204" pitchFamily="34" charset="0"/>
                        </a:rPr>
                        <a:t>A 300 metre long train crosses a platform in 39 seconds while it crosses a signal pole in 18 seconds. What is the length of the platform?</a:t>
                      </a: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838414071"/>
                  </a:ext>
                </a:extLst>
              </a:tr>
              <a:tr h="0">
                <a:tc vMerge="1">
                  <a:txBody>
                    <a:bodyPr/>
                    <a:lstStyle/>
                    <a:p>
                      <a:endParaRPr lang="en-IN"/>
                    </a:p>
                  </a:txBody>
                  <a:tcPr/>
                </a:tc>
                <a:tc>
                  <a:txBody>
                    <a:bodyPr/>
                    <a:lstStyle/>
                    <a:p>
                      <a:endParaRPr lang="en-IN">
                        <a:solidFill>
                          <a:schemeClr val="bg1"/>
                        </a:solidFill>
                      </a:endParaRP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3808167543"/>
                  </a:ext>
                </a:extLst>
              </a:tr>
              <a:tr h="0">
                <a:tc>
                  <a:txBody>
                    <a:bodyPr/>
                    <a:lstStyle/>
                    <a:p>
                      <a:pPr fontAlgn="ctr"/>
                      <a:r>
                        <a:rPr lang="en-IN" b="1" u="none" strike="noStrike">
                          <a:solidFill>
                            <a:schemeClr val="bg1"/>
                          </a:solidFill>
                          <a:effectLst/>
                          <a:latin typeface="arial" panose="020B0604020202020204" pitchFamily="34" charset="0"/>
                        </a:rPr>
                        <a:t>A.</a:t>
                      </a:r>
                      <a:endParaRPr lang="en-IN">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pPr fontAlgn="ctr"/>
                      <a:r>
                        <a:rPr lang="en-IN">
                          <a:solidFill>
                            <a:schemeClr val="bg1"/>
                          </a:solidFill>
                          <a:effectLst/>
                          <a:latin typeface="arial" panose="020B0604020202020204" pitchFamily="34" charset="0"/>
                        </a:rPr>
                        <a:t>320 m</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3421715421"/>
                  </a:ext>
                </a:extLst>
              </a:tr>
              <a:tr h="0">
                <a:tc>
                  <a:txBody>
                    <a:bodyPr/>
                    <a:lstStyle/>
                    <a:p>
                      <a:pPr fontAlgn="ctr"/>
                      <a:r>
                        <a:rPr lang="en-IN" b="1" u="none" strike="noStrike">
                          <a:solidFill>
                            <a:schemeClr val="bg1"/>
                          </a:solidFill>
                          <a:effectLst/>
                          <a:latin typeface="arial" panose="020B0604020202020204" pitchFamily="34" charset="0"/>
                        </a:rPr>
                        <a:t>B.</a:t>
                      </a:r>
                      <a:endParaRPr lang="en-IN">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pPr fontAlgn="ctr"/>
                      <a:r>
                        <a:rPr lang="en-IN">
                          <a:solidFill>
                            <a:schemeClr val="bg1"/>
                          </a:solidFill>
                          <a:effectLst/>
                          <a:latin typeface="arial" panose="020B0604020202020204" pitchFamily="34" charset="0"/>
                        </a:rPr>
                        <a:t>350 m</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3635942689"/>
                  </a:ext>
                </a:extLst>
              </a:tr>
              <a:tr h="0">
                <a:tc>
                  <a:txBody>
                    <a:bodyPr/>
                    <a:lstStyle/>
                    <a:p>
                      <a:pPr fontAlgn="ctr"/>
                      <a:r>
                        <a:rPr lang="en-IN" b="1" u="none" strike="noStrike">
                          <a:solidFill>
                            <a:schemeClr val="bg1"/>
                          </a:solidFill>
                          <a:effectLst/>
                          <a:latin typeface="arial" panose="020B0604020202020204" pitchFamily="34" charset="0"/>
                        </a:rPr>
                        <a:t>C.</a:t>
                      </a:r>
                      <a:endParaRPr lang="en-IN">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pPr fontAlgn="ctr"/>
                      <a:r>
                        <a:rPr lang="en-IN" dirty="0">
                          <a:solidFill>
                            <a:schemeClr val="bg1"/>
                          </a:solidFill>
                          <a:effectLst/>
                          <a:latin typeface="arial" panose="020B0604020202020204" pitchFamily="34" charset="0"/>
                        </a:rPr>
                        <a:t>650 m</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1615717430"/>
                  </a:ext>
                </a:extLst>
              </a:tr>
              <a:tr h="0">
                <a:tc>
                  <a:txBody>
                    <a:bodyPr/>
                    <a:lstStyle/>
                    <a:p>
                      <a:pPr fontAlgn="ctr"/>
                      <a:r>
                        <a:rPr lang="en-IN" b="1" u="none" strike="noStrike">
                          <a:solidFill>
                            <a:schemeClr val="bg1"/>
                          </a:solidFill>
                          <a:effectLst/>
                          <a:latin typeface="arial" panose="020B0604020202020204" pitchFamily="34" charset="0"/>
                        </a:rPr>
                        <a:t>D.</a:t>
                      </a:r>
                      <a:endParaRPr lang="en-IN">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r>
                        <a:rPr lang="en-IN" dirty="0">
                          <a:solidFill>
                            <a:schemeClr val="bg1"/>
                          </a:solidFill>
                          <a:effectLst/>
                          <a:latin typeface="arial" panose="020B0604020202020204" pitchFamily="34" charset="0"/>
                        </a:rPr>
                        <a:t>Data inadequate</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2703441018"/>
                  </a:ext>
                </a:extLst>
              </a:tr>
            </a:tbl>
          </a:graphicData>
        </a:graphic>
      </p:graphicFrame>
    </p:spTree>
    <p:extLst>
      <p:ext uri="{BB962C8B-B14F-4D97-AF65-F5344CB8AC3E}">
        <p14:creationId xmlns:p14="http://schemas.microsoft.com/office/powerpoint/2010/main" val="32229799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279AD-B60B-4A95-9323-4D1D69AE46B0}"/>
              </a:ext>
            </a:extLst>
          </p:cNvPr>
          <p:cNvSpPr>
            <a:spLocks noGrp="1"/>
          </p:cNvSpPr>
          <p:nvPr>
            <p:ph type="title"/>
          </p:nvPr>
        </p:nvSpPr>
        <p:spPr/>
        <p:txBody>
          <a:bodyPr/>
          <a:lstStyle/>
          <a:p>
            <a:endParaRPr lang="en-IN"/>
          </a:p>
        </p:txBody>
      </p:sp>
      <p:graphicFrame>
        <p:nvGraphicFramePr>
          <p:cNvPr id="3" name="Table 2">
            <a:extLst>
              <a:ext uri="{FF2B5EF4-FFF2-40B4-BE49-F238E27FC236}">
                <a16:creationId xmlns:a16="http://schemas.microsoft.com/office/drawing/2014/main" id="{B7584C34-A842-4F57-9FB8-5ED293821B22}"/>
              </a:ext>
            </a:extLst>
          </p:cNvPr>
          <p:cNvGraphicFramePr>
            <a:graphicFrameLocks noGrp="1"/>
          </p:cNvGraphicFramePr>
          <p:nvPr>
            <p:extLst>
              <p:ext uri="{D42A27DB-BD31-4B8C-83A1-F6EECF244321}">
                <p14:modId xmlns:p14="http://schemas.microsoft.com/office/powerpoint/2010/main" val="69550672"/>
              </p:ext>
            </p:extLst>
          </p:nvPr>
        </p:nvGraphicFramePr>
        <p:xfrm>
          <a:off x="0" y="0"/>
          <a:ext cx="12192000" cy="2072640"/>
        </p:xfrm>
        <a:graphic>
          <a:graphicData uri="http://schemas.openxmlformats.org/drawingml/2006/table">
            <a:tbl>
              <a:tblPr/>
              <a:tblGrid>
                <a:gridCol w="770232">
                  <a:extLst>
                    <a:ext uri="{9D8B030D-6E8A-4147-A177-3AD203B41FA5}">
                      <a16:colId xmlns:a16="http://schemas.microsoft.com/office/drawing/2014/main" val="3675449483"/>
                    </a:ext>
                  </a:extLst>
                </a:gridCol>
                <a:gridCol w="11421768">
                  <a:extLst>
                    <a:ext uri="{9D8B030D-6E8A-4147-A177-3AD203B41FA5}">
                      <a16:colId xmlns:a16="http://schemas.microsoft.com/office/drawing/2014/main" val="2146855214"/>
                    </a:ext>
                  </a:extLst>
                </a:gridCol>
              </a:tblGrid>
              <a:tr h="0">
                <a:tc rowSpan="2">
                  <a:txBody>
                    <a:bodyPr/>
                    <a:lstStyle/>
                    <a:p>
                      <a:pPr algn="l"/>
                      <a:r>
                        <a:rPr lang="en-IN">
                          <a:solidFill>
                            <a:schemeClr val="bg1"/>
                          </a:solidFill>
                          <a:effectLst/>
                          <a:latin typeface="arial" panose="020B0604020202020204" pitchFamily="34" charset="0"/>
                        </a:rPr>
                        <a:t>19. </a:t>
                      </a:r>
                    </a:p>
                  </a:txBody>
                  <a:tcPr marL="0" marR="0" marT="0" marB="0">
                    <a:lnL>
                      <a:noFill/>
                    </a:lnL>
                    <a:lnR>
                      <a:noFill/>
                    </a:lnR>
                    <a:lnT>
                      <a:noFill/>
                    </a:lnT>
                    <a:lnB>
                      <a:noFill/>
                    </a:lnB>
                    <a:solidFill>
                      <a:srgbClr val="FFFFFF"/>
                    </a:solidFill>
                  </a:tcPr>
                </a:tc>
                <a:tc>
                  <a:txBody>
                    <a:bodyPr/>
                    <a:lstStyle/>
                    <a:p>
                      <a:r>
                        <a:rPr lang="en-US">
                          <a:solidFill>
                            <a:schemeClr val="bg1"/>
                          </a:solidFill>
                          <a:effectLst/>
                          <a:latin typeface="arial" panose="020B0604020202020204" pitchFamily="34" charset="0"/>
                        </a:rPr>
                        <a:t>A train speeds past a pole in 15 seconds and a platform 100 m long in 25 seconds. Its length is:</a:t>
                      </a: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1303324588"/>
                  </a:ext>
                </a:extLst>
              </a:tr>
              <a:tr h="0">
                <a:tc vMerge="1">
                  <a:txBody>
                    <a:bodyPr/>
                    <a:lstStyle/>
                    <a:p>
                      <a:endParaRPr lang="en-IN"/>
                    </a:p>
                  </a:txBody>
                  <a:tcPr/>
                </a:tc>
                <a:tc>
                  <a:txBody>
                    <a:bodyPr/>
                    <a:lstStyle/>
                    <a:p>
                      <a:endParaRPr lang="en-IN">
                        <a:solidFill>
                          <a:schemeClr val="bg1"/>
                        </a:solidFill>
                      </a:endParaRP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851011705"/>
                  </a:ext>
                </a:extLst>
              </a:tr>
              <a:tr h="0">
                <a:tc>
                  <a:txBody>
                    <a:bodyPr/>
                    <a:lstStyle/>
                    <a:p>
                      <a:pPr fontAlgn="ctr"/>
                      <a:r>
                        <a:rPr lang="en-IN" b="1" u="none" strike="noStrike">
                          <a:solidFill>
                            <a:schemeClr val="bg1"/>
                          </a:solidFill>
                          <a:effectLst/>
                          <a:latin typeface="arial" panose="020B0604020202020204" pitchFamily="34" charset="0"/>
                        </a:rPr>
                        <a:t>A.</a:t>
                      </a:r>
                      <a:endParaRPr lang="en-IN">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pPr fontAlgn="ctr"/>
                      <a:r>
                        <a:rPr lang="en-IN">
                          <a:solidFill>
                            <a:schemeClr val="bg1"/>
                          </a:solidFill>
                          <a:effectLst/>
                          <a:latin typeface="arial" panose="020B0604020202020204" pitchFamily="34" charset="0"/>
                        </a:rPr>
                        <a:t>50 m</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1093353054"/>
                  </a:ext>
                </a:extLst>
              </a:tr>
              <a:tr h="0">
                <a:tc>
                  <a:txBody>
                    <a:bodyPr/>
                    <a:lstStyle/>
                    <a:p>
                      <a:pPr fontAlgn="ctr"/>
                      <a:r>
                        <a:rPr lang="en-IN" b="1" u="none" strike="noStrike">
                          <a:solidFill>
                            <a:schemeClr val="bg1"/>
                          </a:solidFill>
                          <a:effectLst/>
                          <a:latin typeface="arial" panose="020B0604020202020204" pitchFamily="34" charset="0"/>
                        </a:rPr>
                        <a:t>B.</a:t>
                      </a:r>
                      <a:endParaRPr lang="en-IN">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pPr fontAlgn="ctr"/>
                      <a:r>
                        <a:rPr lang="en-IN">
                          <a:solidFill>
                            <a:schemeClr val="bg1"/>
                          </a:solidFill>
                          <a:effectLst/>
                          <a:latin typeface="arial" panose="020B0604020202020204" pitchFamily="34" charset="0"/>
                        </a:rPr>
                        <a:t>150 m</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631311114"/>
                  </a:ext>
                </a:extLst>
              </a:tr>
              <a:tr h="0">
                <a:tc>
                  <a:txBody>
                    <a:bodyPr/>
                    <a:lstStyle/>
                    <a:p>
                      <a:pPr fontAlgn="ctr"/>
                      <a:r>
                        <a:rPr lang="en-IN" b="1" u="none" strike="noStrike">
                          <a:solidFill>
                            <a:schemeClr val="bg1"/>
                          </a:solidFill>
                          <a:effectLst/>
                          <a:latin typeface="arial" panose="020B0604020202020204" pitchFamily="34" charset="0"/>
                        </a:rPr>
                        <a:t>C.</a:t>
                      </a:r>
                      <a:endParaRPr lang="en-IN">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pPr fontAlgn="ctr"/>
                      <a:r>
                        <a:rPr lang="en-IN" dirty="0">
                          <a:solidFill>
                            <a:schemeClr val="bg1"/>
                          </a:solidFill>
                          <a:effectLst/>
                          <a:latin typeface="arial" panose="020B0604020202020204" pitchFamily="34" charset="0"/>
                        </a:rPr>
                        <a:t>200 m</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1326929646"/>
                  </a:ext>
                </a:extLst>
              </a:tr>
              <a:tr h="0">
                <a:tc>
                  <a:txBody>
                    <a:bodyPr/>
                    <a:lstStyle/>
                    <a:p>
                      <a:pPr fontAlgn="ctr"/>
                      <a:r>
                        <a:rPr lang="en-IN" b="1" u="none" strike="noStrike">
                          <a:solidFill>
                            <a:schemeClr val="bg1"/>
                          </a:solidFill>
                          <a:effectLst/>
                          <a:latin typeface="arial" panose="020B0604020202020204" pitchFamily="34" charset="0"/>
                        </a:rPr>
                        <a:t>D.</a:t>
                      </a:r>
                      <a:endParaRPr lang="en-IN">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r>
                        <a:rPr lang="en-IN" dirty="0">
                          <a:solidFill>
                            <a:schemeClr val="bg1"/>
                          </a:solidFill>
                          <a:effectLst/>
                          <a:latin typeface="arial" panose="020B0604020202020204" pitchFamily="34" charset="0"/>
                        </a:rPr>
                        <a:t>Data inadequate</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552088350"/>
                  </a:ext>
                </a:extLst>
              </a:tr>
            </a:tbl>
          </a:graphicData>
        </a:graphic>
      </p:graphicFrame>
    </p:spTree>
    <p:extLst>
      <p:ext uri="{BB962C8B-B14F-4D97-AF65-F5344CB8AC3E}">
        <p14:creationId xmlns:p14="http://schemas.microsoft.com/office/powerpoint/2010/main" val="20467375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DA36F-0B67-4420-A156-E37D9AF1A0E4}"/>
              </a:ext>
            </a:extLst>
          </p:cNvPr>
          <p:cNvSpPr>
            <a:spLocks noGrp="1"/>
          </p:cNvSpPr>
          <p:nvPr>
            <p:ph type="title"/>
          </p:nvPr>
        </p:nvSpPr>
        <p:spPr/>
        <p:txBody>
          <a:bodyPr/>
          <a:lstStyle/>
          <a:p>
            <a:endParaRPr lang="en-IN"/>
          </a:p>
        </p:txBody>
      </p:sp>
      <p:graphicFrame>
        <p:nvGraphicFramePr>
          <p:cNvPr id="3" name="Table 2">
            <a:extLst>
              <a:ext uri="{FF2B5EF4-FFF2-40B4-BE49-F238E27FC236}">
                <a16:creationId xmlns:a16="http://schemas.microsoft.com/office/drawing/2014/main" id="{F74032C5-7817-471B-961E-BA22610B277E}"/>
              </a:ext>
            </a:extLst>
          </p:cNvPr>
          <p:cNvGraphicFramePr>
            <a:graphicFrameLocks noGrp="1"/>
          </p:cNvGraphicFramePr>
          <p:nvPr>
            <p:extLst>
              <p:ext uri="{D42A27DB-BD31-4B8C-83A1-F6EECF244321}">
                <p14:modId xmlns:p14="http://schemas.microsoft.com/office/powerpoint/2010/main" val="1569505905"/>
              </p:ext>
            </p:extLst>
          </p:nvPr>
        </p:nvGraphicFramePr>
        <p:xfrm>
          <a:off x="0" y="0"/>
          <a:ext cx="12192000" cy="3432640"/>
        </p:xfrm>
        <a:graphic>
          <a:graphicData uri="http://schemas.openxmlformats.org/drawingml/2006/table">
            <a:tbl>
              <a:tblPr/>
              <a:tblGrid>
                <a:gridCol w="497150">
                  <a:extLst>
                    <a:ext uri="{9D8B030D-6E8A-4147-A177-3AD203B41FA5}">
                      <a16:colId xmlns:a16="http://schemas.microsoft.com/office/drawing/2014/main" val="887716540"/>
                    </a:ext>
                  </a:extLst>
                </a:gridCol>
                <a:gridCol w="11694850">
                  <a:extLst>
                    <a:ext uri="{9D8B030D-6E8A-4147-A177-3AD203B41FA5}">
                      <a16:colId xmlns:a16="http://schemas.microsoft.com/office/drawing/2014/main" val="221927261"/>
                    </a:ext>
                  </a:extLst>
                </a:gridCol>
              </a:tblGrid>
              <a:tr h="546212">
                <a:tc rowSpan="2">
                  <a:txBody>
                    <a:bodyPr/>
                    <a:lstStyle/>
                    <a:p>
                      <a:pPr algn="l"/>
                      <a:r>
                        <a:rPr lang="en-IN">
                          <a:solidFill>
                            <a:schemeClr val="bg1"/>
                          </a:solidFill>
                          <a:effectLst/>
                          <a:latin typeface="arial" panose="020B0604020202020204" pitchFamily="34" charset="0"/>
                        </a:rPr>
                        <a:t>20. </a:t>
                      </a:r>
                    </a:p>
                  </a:txBody>
                  <a:tcPr marL="0" marR="0" marT="0" marB="0">
                    <a:lnL>
                      <a:noFill/>
                    </a:lnL>
                    <a:lnR>
                      <a:noFill/>
                    </a:lnR>
                    <a:lnT>
                      <a:noFill/>
                    </a:lnT>
                    <a:lnB>
                      <a:noFill/>
                    </a:lnB>
                    <a:solidFill>
                      <a:srgbClr val="FFFFFF"/>
                    </a:solidFill>
                  </a:tcPr>
                </a:tc>
                <a:tc>
                  <a:txBody>
                    <a:bodyPr/>
                    <a:lstStyle/>
                    <a:p>
                      <a:r>
                        <a:rPr lang="en-US">
                          <a:solidFill>
                            <a:schemeClr val="bg1"/>
                          </a:solidFill>
                          <a:effectLst/>
                          <a:latin typeface="arial" panose="020B0604020202020204" pitchFamily="34" charset="0"/>
                        </a:rPr>
                        <a:t>A train moves past a telegraph post and a bridge 264 m long in 8 seconds and 20 seconds respectively. What is the speed of the train?</a:t>
                      </a: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3886791053"/>
                  </a:ext>
                </a:extLst>
              </a:tr>
              <a:tr h="273106">
                <a:tc vMerge="1">
                  <a:txBody>
                    <a:bodyPr/>
                    <a:lstStyle/>
                    <a:p>
                      <a:endParaRPr lang="en-IN"/>
                    </a:p>
                  </a:txBody>
                  <a:tcPr/>
                </a:tc>
                <a:tc>
                  <a:txBody>
                    <a:bodyPr/>
                    <a:lstStyle/>
                    <a:p>
                      <a:endParaRPr lang="en-IN">
                        <a:solidFill>
                          <a:schemeClr val="bg1"/>
                        </a:solidFill>
                      </a:endParaRP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1549582868"/>
                  </a:ext>
                </a:extLst>
              </a:tr>
              <a:tr h="652420">
                <a:tc>
                  <a:txBody>
                    <a:bodyPr/>
                    <a:lstStyle/>
                    <a:p>
                      <a:pPr fontAlgn="ctr"/>
                      <a:r>
                        <a:rPr lang="en-IN" b="1" u="none" strike="noStrike">
                          <a:solidFill>
                            <a:schemeClr val="bg1"/>
                          </a:solidFill>
                          <a:effectLst/>
                          <a:latin typeface="arial" panose="020B0604020202020204" pitchFamily="34" charset="0"/>
                        </a:rPr>
                        <a:t>A.</a:t>
                      </a:r>
                      <a:endParaRPr lang="en-IN">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pPr fontAlgn="ctr"/>
                      <a:r>
                        <a:rPr lang="en-IN" dirty="0">
                          <a:solidFill>
                            <a:schemeClr val="bg1"/>
                          </a:solidFill>
                          <a:effectLst/>
                          <a:latin typeface="arial" panose="020B0604020202020204" pitchFamily="34" charset="0"/>
                        </a:rPr>
                        <a:t>69.5 km/hr</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985237978"/>
                  </a:ext>
                </a:extLst>
              </a:tr>
              <a:tr h="652420">
                <a:tc>
                  <a:txBody>
                    <a:bodyPr/>
                    <a:lstStyle/>
                    <a:p>
                      <a:pPr fontAlgn="ctr"/>
                      <a:r>
                        <a:rPr lang="en-IN" b="1" u="none" strike="noStrike">
                          <a:solidFill>
                            <a:schemeClr val="bg1"/>
                          </a:solidFill>
                          <a:effectLst/>
                          <a:latin typeface="arial" panose="020B0604020202020204" pitchFamily="34" charset="0"/>
                        </a:rPr>
                        <a:t>B.</a:t>
                      </a:r>
                      <a:endParaRPr lang="en-IN">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pPr fontAlgn="ctr"/>
                      <a:r>
                        <a:rPr lang="en-IN">
                          <a:solidFill>
                            <a:schemeClr val="bg1"/>
                          </a:solidFill>
                          <a:effectLst/>
                          <a:latin typeface="arial" panose="020B0604020202020204" pitchFamily="34" charset="0"/>
                        </a:rPr>
                        <a:t>70 km/hr</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18521381"/>
                  </a:ext>
                </a:extLst>
              </a:tr>
              <a:tr h="652420">
                <a:tc>
                  <a:txBody>
                    <a:bodyPr/>
                    <a:lstStyle/>
                    <a:p>
                      <a:pPr fontAlgn="ctr"/>
                      <a:r>
                        <a:rPr lang="en-IN" b="1" u="none" strike="noStrike">
                          <a:solidFill>
                            <a:schemeClr val="bg1"/>
                          </a:solidFill>
                          <a:effectLst/>
                          <a:latin typeface="arial" panose="020B0604020202020204" pitchFamily="34" charset="0"/>
                        </a:rPr>
                        <a:t>C.</a:t>
                      </a:r>
                      <a:endParaRPr lang="en-IN">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pPr fontAlgn="ctr"/>
                      <a:r>
                        <a:rPr lang="en-IN">
                          <a:solidFill>
                            <a:schemeClr val="bg1"/>
                          </a:solidFill>
                          <a:effectLst/>
                          <a:latin typeface="arial" panose="020B0604020202020204" pitchFamily="34" charset="0"/>
                        </a:rPr>
                        <a:t>79 km/hr</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137855256"/>
                  </a:ext>
                </a:extLst>
              </a:tr>
              <a:tr h="652420">
                <a:tc>
                  <a:txBody>
                    <a:bodyPr/>
                    <a:lstStyle/>
                    <a:p>
                      <a:pPr fontAlgn="ctr"/>
                      <a:r>
                        <a:rPr lang="en-IN" b="1" u="none" strike="noStrike">
                          <a:solidFill>
                            <a:schemeClr val="bg1"/>
                          </a:solidFill>
                          <a:effectLst/>
                          <a:latin typeface="arial" panose="020B0604020202020204" pitchFamily="34" charset="0"/>
                        </a:rPr>
                        <a:t>D.</a:t>
                      </a:r>
                      <a:endParaRPr lang="en-IN">
                        <a:solidFill>
                          <a:schemeClr val="bg1"/>
                        </a:solidFill>
                        <a:effectLst/>
                        <a:latin typeface="arial" panose="020B0604020202020204" pitchFamily="34" charset="0"/>
                      </a:endParaRPr>
                    </a:p>
                  </a:txBody>
                  <a:tcPr marL="53340" marR="53340" marT="53340" marB="53340" anchor="ctr">
                    <a:lnL>
                      <a:noFill/>
                    </a:lnL>
                    <a:lnR>
                      <a:noFill/>
                    </a:lnR>
                    <a:lnT>
                      <a:noFill/>
                    </a:lnT>
                    <a:lnB>
                      <a:noFill/>
                    </a:lnB>
                    <a:solidFill>
                      <a:srgbClr val="FFFFFF"/>
                    </a:solidFill>
                  </a:tcPr>
                </a:tc>
                <a:tc>
                  <a:txBody>
                    <a:bodyPr/>
                    <a:lstStyle/>
                    <a:p>
                      <a:r>
                        <a:rPr lang="en-IN" dirty="0">
                          <a:solidFill>
                            <a:schemeClr val="bg1"/>
                          </a:solidFill>
                          <a:effectLst/>
                          <a:latin typeface="arial" panose="020B0604020202020204" pitchFamily="34" charset="0"/>
                        </a:rPr>
                        <a:t>79.2 km/hr</a:t>
                      </a:r>
                    </a:p>
                  </a:txBody>
                  <a:tcPr marL="53340" marR="53340" marT="53340" marB="53340" anchor="ctr">
                    <a:lnL>
                      <a:noFill/>
                    </a:lnL>
                    <a:lnR>
                      <a:noFill/>
                    </a:lnR>
                    <a:lnT>
                      <a:noFill/>
                    </a:lnT>
                    <a:lnB>
                      <a:noFill/>
                    </a:lnB>
                    <a:solidFill>
                      <a:srgbClr val="FFFFFF"/>
                    </a:solidFill>
                  </a:tcPr>
                </a:tc>
                <a:extLst>
                  <a:ext uri="{0D108BD9-81ED-4DB2-BD59-A6C34878D82A}">
                    <a16:rowId xmlns:a16="http://schemas.microsoft.com/office/drawing/2014/main" val="651034846"/>
                  </a:ext>
                </a:extLst>
              </a:tr>
            </a:tbl>
          </a:graphicData>
        </a:graphic>
      </p:graphicFrame>
    </p:spTree>
    <p:extLst>
      <p:ext uri="{BB962C8B-B14F-4D97-AF65-F5344CB8AC3E}">
        <p14:creationId xmlns:p14="http://schemas.microsoft.com/office/powerpoint/2010/main" val="29664935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9C69C-07D5-41E9-89A8-D99186B84522}"/>
              </a:ext>
            </a:extLst>
          </p:cNvPr>
          <p:cNvSpPr>
            <a:spLocks noGrp="1"/>
          </p:cNvSpPr>
          <p:nvPr>
            <p:ph type="title"/>
          </p:nvPr>
        </p:nvSpPr>
        <p:spPr/>
        <p:txBody>
          <a:bodyPr/>
          <a:lstStyle/>
          <a:p>
            <a:r>
              <a:rPr lang="en-US" dirty="0"/>
              <a:t>problems</a:t>
            </a:r>
            <a:endParaRPr lang="en-IN" dirty="0"/>
          </a:p>
        </p:txBody>
      </p:sp>
      <p:sp>
        <p:nvSpPr>
          <p:cNvPr id="3" name="Rectangle 2">
            <a:extLst>
              <a:ext uri="{FF2B5EF4-FFF2-40B4-BE49-F238E27FC236}">
                <a16:creationId xmlns:a16="http://schemas.microsoft.com/office/drawing/2014/main" id="{9F74CD31-9E37-406D-898A-96B055E816D2}"/>
              </a:ext>
            </a:extLst>
          </p:cNvPr>
          <p:cNvSpPr/>
          <p:nvPr/>
        </p:nvSpPr>
        <p:spPr>
          <a:xfrm>
            <a:off x="575893" y="1914675"/>
            <a:ext cx="11216713" cy="1740605"/>
          </a:xfrm>
          <a:prstGeom prst="rect">
            <a:avLst/>
          </a:prstGeom>
        </p:spPr>
        <p:txBody>
          <a:bodyPr wrap="square">
            <a:spAutoFit/>
          </a:bodyPr>
          <a:lstStyle/>
          <a:p>
            <a:pPr algn="just">
              <a:lnSpc>
                <a:spcPct val="107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5. Two trains of lengths 400m and 600m have the speeds of 36 km/hr and 54 km/hr respectively. In what time will the trains be able to completely pass each other, given that the trains are moving in </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a. the same direction with the faster train approaching the slower. </a:t>
            </a: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a:latin typeface="Times New Roman" panose="02020603050405020304" pitchFamily="18" charset="0"/>
                <a:ea typeface="Calibri" panose="020F0502020204030204" pitchFamily="34" charset="0"/>
                <a:cs typeface="Times New Roman" panose="02020603050405020304" pitchFamily="18" charset="0"/>
              </a:rPr>
              <a:t>b. the opposite direction? </a:t>
            </a:r>
            <a:endParaRPr lang="en-IN" dirty="0">
              <a:latin typeface="Calibri" panose="020F0502020204030204" pitchFamily="34" charset="0"/>
              <a:ea typeface="Calibri" panose="020F0502020204030204" pitchFamily="34" charset="0"/>
              <a:cs typeface="Times New Roman" panose="02020603050405020304" pitchFamily="18" charset="0"/>
            </a:endParaRPr>
          </a:p>
          <a:p>
            <a:br>
              <a:rPr lang="en-IN" dirty="0">
                <a:latin typeface="Times New Roman" panose="02020603050405020304" pitchFamily="18" charset="0"/>
                <a:ea typeface="Calibri" panose="020F0502020204030204" pitchFamily="34" charset="0"/>
              </a:rPr>
            </a:br>
            <a:endParaRPr lang="en-IN" dirty="0"/>
          </a:p>
        </p:txBody>
      </p:sp>
    </p:spTree>
    <p:extLst>
      <p:ext uri="{BB962C8B-B14F-4D97-AF65-F5344CB8AC3E}">
        <p14:creationId xmlns:p14="http://schemas.microsoft.com/office/powerpoint/2010/main" val="1750074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A9A56-BC20-4E26-848D-07CD82FA6D17}"/>
              </a:ext>
            </a:extLst>
          </p:cNvPr>
          <p:cNvSpPr>
            <a:spLocks noGrp="1"/>
          </p:cNvSpPr>
          <p:nvPr>
            <p:ph type="title"/>
          </p:nvPr>
        </p:nvSpPr>
        <p:spPr/>
        <p:txBody>
          <a:bodyPr/>
          <a:lstStyle/>
          <a:p>
            <a:r>
              <a:rPr lang="en-US" dirty="0"/>
              <a:t>problems</a:t>
            </a:r>
            <a:endParaRPr lang="en-IN" dirty="0"/>
          </a:p>
        </p:txBody>
      </p:sp>
      <p:sp>
        <p:nvSpPr>
          <p:cNvPr id="3" name="Rectangle 2">
            <a:extLst>
              <a:ext uri="{FF2B5EF4-FFF2-40B4-BE49-F238E27FC236}">
                <a16:creationId xmlns:a16="http://schemas.microsoft.com/office/drawing/2014/main" id="{665342B4-6BC5-4603-8CCD-8DBE4FBAA453}"/>
              </a:ext>
            </a:extLst>
          </p:cNvPr>
          <p:cNvSpPr/>
          <p:nvPr/>
        </p:nvSpPr>
        <p:spPr>
          <a:xfrm>
            <a:off x="408504" y="1974049"/>
            <a:ext cx="11326296" cy="1841466"/>
          </a:xfrm>
          <a:prstGeom prst="rect">
            <a:avLst/>
          </a:prstGeom>
        </p:spPr>
        <p:txBody>
          <a:bodyPr wrap="square">
            <a:spAutoFit/>
          </a:bodyPr>
          <a:lstStyle/>
          <a:p>
            <a:pPr algn="just">
              <a:lnSpc>
                <a:spcPct val="107000"/>
              </a:lnSpc>
              <a:spcAft>
                <a:spcPts val="800"/>
              </a:spcAft>
            </a:pPr>
            <a:r>
              <a:rPr lang="en-IN" sz="3600" dirty="0">
                <a:latin typeface="Times New Roman" panose="02020603050405020304" pitchFamily="18" charset="0"/>
                <a:ea typeface="Calibri" panose="020F0502020204030204" pitchFamily="34" charset="0"/>
                <a:cs typeface="Times New Roman" panose="02020603050405020304" pitchFamily="18" charset="0"/>
              </a:rPr>
              <a:t>1.What is the average speed if a man travels 1/2 the time at speed of 40kmph, 1/3 the time at 50kmph and rest of the time at 60 kmph? </a:t>
            </a:r>
            <a:endParaRPr lang="en-IN" sz="3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775799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23B3B-3A86-4FFB-8586-9CEE8B9ED983}"/>
              </a:ext>
            </a:extLst>
          </p:cNvPr>
          <p:cNvSpPr>
            <a:spLocks noGrp="1"/>
          </p:cNvSpPr>
          <p:nvPr>
            <p:ph type="title"/>
          </p:nvPr>
        </p:nvSpPr>
        <p:spPr/>
        <p:txBody>
          <a:bodyPr/>
          <a:lstStyle/>
          <a:p>
            <a:r>
              <a:rPr lang="en-IN" b="1" u="sng" dirty="0">
                <a:latin typeface="Times New Roman" panose="02020603050405020304" pitchFamily="18" charset="0"/>
                <a:ea typeface="Calibri" panose="020F0502020204030204" pitchFamily="34" charset="0"/>
                <a:cs typeface="Times New Roman" panose="02020603050405020304" pitchFamily="18" charset="0"/>
              </a:rPr>
              <a:t>Boat and Stream</a:t>
            </a:r>
            <a:br>
              <a:rPr lang="en-IN" sz="2000" dirty="0">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4" name="Rectangle 3">
            <a:extLst>
              <a:ext uri="{FF2B5EF4-FFF2-40B4-BE49-F238E27FC236}">
                <a16:creationId xmlns:a16="http://schemas.microsoft.com/office/drawing/2014/main" id="{94E8B9FA-CA3E-4995-91DB-21AEB0E30D71}"/>
              </a:ext>
            </a:extLst>
          </p:cNvPr>
          <p:cNvSpPr/>
          <p:nvPr/>
        </p:nvSpPr>
        <p:spPr>
          <a:xfrm>
            <a:off x="553881" y="1898782"/>
            <a:ext cx="11335407" cy="2174121"/>
          </a:xfrm>
          <a:prstGeom prst="rect">
            <a:avLst/>
          </a:prstGeom>
        </p:spPr>
        <p:txBody>
          <a:bodyPr wrap="square">
            <a:spAutoFit/>
          </a:bodyPr>
          <a:lstStyle/>
          <a:p>
            <a:pPr algn="just">
              <a:lnSpc>
                <a:spcPct val="107000"/>
              </a:lnSpc>
              <a:spcAft>
                <a:spcPts val="800"/>
              </a:spcAft>
            </a:pPr>
            <a:r>
              <a:rPr lang="en-IN" sz="3200" b="1" dirty="0">
                <a:latin typeface="Times New Roman" panose="02020603050405020304" pitchFamily="18" charset="0"/>
                <a:ea typeface="Calibri" panose="020F0502020204030204" pitchFamily="34" charset="0"/>
                <a:cs typeface="Times New Roman" panose="02020603050405020304" pitchFamily="18" charset="0"/>
              </a:rPr>
              <a:t>1.The speed of a boat in still water is 10m/s and the speed of the stream is 6m/s. If the boat is moving upstream and again downstream, what is the ratio of the time taken to cover a particular stretch of distance in each direction? </a:t>
            </a:r>
            <a:endParaRPr lang="en-IN" sz="3200"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887754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640FA-49B5-40A2-80AE-81DA44332FCC}"/>
              </a:ext>
            </a:extLst>
          </p:cNvPr>
          <p:cNvSpPr>
            <a:spLocks noGrp="1"/>
          </p:cNvSpPr>
          <p:nvPr>
            <p:ph type="title"/>
          </p:nvPr>
        </p:nvSpPr>
        <p:spPr/>
        <p:txBody>
          <a:bodyPr/>
          <a:lstStyle/>
          <a:p>
            <a:r>
              <a:rPr lang="en-US" dirty="0"/>
              <a:t>problems</a:t>
            </a:r>
            <a:endParaRPr lang="en-IN" dirty="0"/>
          </a:p>
        </p:txBody>
      </p:sp>
      <p:sp>
        <p:nvSpPr>
          <p:cNvPr id="3" name="Rectangle 2">
            <a:extLst>
              <a:ext uri="{FF2B5EF4-FFF2-40B4-BE49-F238E27FC236}">
                <a16:creationId xmlns:a16="http://schemas.microsoft.com/office/drawing/2014/main" id="{F9292F50-4095-4B42-9A90-2A3472C4A4D1}"/>
              </a:ext>
            </a:extLst>
          </p:cNvPr>
          <p:cNvSpPr/>
          <p:nvPr/>
        </p:nvSpPr>
        <p:spPr>
          <a:xfrm>
            <a:off x="415116" y="1930313"/>
            <a:ext cx="11351172" cy="1452642"/>
          </a:xfrm>
          <a:prstGeom prst="rect">
            <a:avLst/>
          </a:prstGeom>
        </p:spPr>
        <p:txBody>
          <a:bodyPr wrap="square">
            <a:spAutoFit/>
          </a:bodyPr>
          <a:lstStyle/>
          <a:p>
            <a:pPr algn="just">
              <a:lnSpc>
                <a:spcPct val="107000"/>
              </a:lnSpc>
              <a:spcAft>
                <a:spcPts val="800"/>
              </a:spcAft>
            </a:pPr>
            <a:r>
              <a:rPr lang="en-IN" sz="2800" dirty="0">
                <a:latin typeface="Times New Roman" panose="02020603050405020304" pitchFamily="18" charset="0"/>
                <a:ea typeface="Calibri" panose="020F0502020204030204" pitchFamily="34" charset="0"/>
                <a:cs typeface="Times New Roman" panose="02020603050405020304" pitchFamily="18" charset="0"/>
              </a:rPr>
              <a:t>2. A boat takes a total of 6 hours to row 8 kms downstream and to return back to the starting point. If speed of the boat is 3kmph, for how much time was the boat moving downstream and for how much time upstream? </a:t>
            </a:r>
            <a:endParaRPr lang="en-IN" sz="28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685888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A4A62-A455-4D93-862D-AA0D6D58F072}"/>
              </a:ext>
            </a:extLst>
          </p:cNvPr>
          <p:cNvSpPr>
            <a:spLocks noGrp="1"/>
          </p:cNvSpPr>
          <p:nvPr>
            <p:ph type="title"/>
          </p:nvPr>
        </p:nvSpPr>
        <p:spPr/>
        <p:txBody>
          <a:bodyPr/>
          <a:lstStyle/>
          <a:p>
            <a:r>
              <a:rPr lang="en-US" dirty="0"/>
              <a:t>problems</a:t>
            </a:r>
            <a:endParaRPr lang="en-IN" dirty="0"/>
          </a:p>
        </p:txBody>
      </p:sp>
      <p:sp>
        <p:nvSpPr>
          <p:cNvPr id="3" name="Rectangle 2">
            <a:extLst>
              <a:ext uri="{FF2B5EF4-FFF2-40B4-BE49-F238E27FC236}">
                <a16:creationId xmlns:a16="http://schemas.microsoft.com/office/drawing/2014/main" id="{A1A9130D-54DB-4424-9759-9421FB6D58D4}"/>
              </a:ext>
            </a:extLst>
          </p:cNvPr>
          <p:cNvSpPr/>
          <p:nvPr/>
        </p:nvSpPr>
        <p:spPr>
          <a:xfrm>
            <a:off x="364104" y="2021725"/>
            <a:ext cx="11453196" cy="1120243"/>
          </a:xfrm>
          <a:prstGeom prst="rect">
            <a:avLst/>
          </a:prstGeom>
        </p:spPr>
        <p:txBody>
          <a:bodyPr wrap="square">
            <a:spAutoFit/>
          </a:bodyPr>
          <a:lstStyle/>
          <a:p>
            <a:pPr algn="just">
              <a:lnSpc>
                <a:spcPct val="107000"/>
              </a:lnSpc>
              <a:spcAft>
                <a:spcPts val="800"/>
              </a:spcAft>
            </a:pPr>
            <a:r>
              <a:rPr lang="en-IN" sz="3200" dirty="0">
                <a:latin typeface="Times New Roman" panose="02020603050405020304" pitchFamily="18" charset="0"/>
                <a:ea typeface="Calibri" panose="020F0502020204030204" pitchFamily="34" charset="0"/>
                <a:cs typeface="Times New Roman" panose="02020603050405020304" pitchFamily="18" charset="0"/>
              </a:rPr>
              <a:t>3. A man can row upstream at 7 km/hr and downstream at 10 km/hr. Find his rate in still waters and the rate of the current. </a:t>
            </a:r>
            <a:endParaRPr lang="en-IN" sz="3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369994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81D15-AC84-4776-B92D-184A0E1E0454}"/>
              </a:ext>
            </a:extLst>
          </p:cNvPr>
          <p:cNvSpPr>
            <a:spLocks noGrp="1"/>
          </p:cNvSpPr>
          <p:nvPr>
            <p:ph type="title"/>
          </p:nvPr>
        </p:nvSpPr>
        <p:spPr/>
        <p:txBody>
          <a:bodyPr/>
          <a:lstStyle/>
          <a:p>
            <a:r>
              <a:rPr lang="en-US" dirty="0"/>
              <a:t>problems</a:t>
            </a:r>
            <a:endParaRPr lang="en-IN" dirty="0"/>
          </a:p>
        </p:txBody>
      </p:sp>
      <p:sp>
        <p:nvSpPr>
          <p:cNvPr id="3" name="Rectangle 2">
            <a:extLst>
              <a:ext uri="{FF2B5EF4-FFF2-40B4-BE49-F238E27FC236}">
                <a16:creationId xmlns:a16="http://schemas.microsoft.com/office/drawing/2014/main" id="{1E820E89-4460-44F7-9D4C-4CCEFFEAE8EC}"/>
              </a:ext>
            </a:extLst>
          </p:cNvPr>
          <p:cNvSpPr/>
          <p:nvPr/>
        </p:nvSpPr>
        <p:spPr>
          <a:xfrm>
            <a:off x="415115" y="1844376"/>
            <a:ext cx="11351173" cy="1365758"/>
          </a:xfrm>
          <a:prstGeom prst="rect">
            <a:avLst/>
          </a:prstGeom>
        </p:spPr>
        <p:txBody>
          <a:bodyPr wrap="square">
            <a:spAutoFit/>
          </a:bodyPr>
          <a:lstStyle/>
          <a:p>
            <a:pPr algn="just">
              <a:lnSpc>
                <a:spcPct val="107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1. Laxman joins Saurav and Sachin and all of them run on a circular track of length 500 m in the same direction from the same point simultaneously. Laxman moves at 3 km/hr, Sachin at 5 km/hr and Saurav at 8 km/hr. When will they all be together again </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a. for the first time? 					b. for the first time at the starting point? </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461350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71BB5-C80A-4447-AD70-4EFFDECEA877}"/>
              </a:ext>
            </a:extLst>
          </p:cNvPr>
          <p:cNvSpPr>
            <a:spLocks noGrp="1"/>
          </p:cNvSpPr>
          <p:nvPr>
            <p:ph type="title"/>
          </p:nvPr>
        </p:nvSpPr>
        <p:spPr/>
        <p:txBody>
          <a:bodyPr/>
          <a:lstStyle/>
          <a:p>
            <a:r>
              <a:rPr lang="en-IN" b="1" u="sng" dirty="0"/>
              <a:t>Practice Problems</a:t>
            </a:r>
            <a:br>
              <a:rPr lang="en-IN" dirty="0"/>
            </a:br>
            <a:endParaRPr lang="en-IN" dirty="0"/>
          </a:p>
        </p:txBody>
      </p:sp>
      <p:sp>
        <p:nvSpPr>
          <p:cNvPr id="3" name="Rectangle 2">
            <a:extLst>
              <a:ext uri="{FF2B5EF4-FFF2-40B4-BE49-F238E27FC236}">
                <a16:creationId xmlns:a16="http://schemas.microsoft.com/office/drawing/2014/main" id="{54DF1B68-F1CF-4932-9B42-FEA976C2A7D9}"/>
              </a:ext>
            </a:extLst>
          </p:cNvPr>
          <p:cNvSpPr/>
          <p:nvPr/>
        </p:nvSpPr>
        <p:spPr>
          <a:xfrm>
            <a:off x="321991" y="1855238"/>
            <a:ext cx="11283519" cy="837473"/>
          </a:xfrm>
          <a:prstGeom prst="rect">
            <a:avLst/>
          </a:prstGeom>
        </p:spPr>
        <p:txBody>
          <a:bodyPr wrap="square">
            <a:spAutoFit/>
          </a:bodyPr>
          <a:lstStyle/>
          <a:p>
            <a:pPr algn="just">
              <a:lnSpc>
                <a:spcPct val="115000"/>
              </a:lnSpc>
              <a:spcAft>
                <a:spcPts val="1000"/>
              </a:spcAft>
            </a:pPr>
            <a:r>
              <a:rPr lang="en-IN" dirty="0">
                <a:latin typeface="Times New Roman" panose="02020603050405020304" pitchFamily="18" charset="0"/>
                <a:ea typeface="Calibri" panose="020F0502020204030204" pitchFamily="34" charset="0"/>
                <a:cs typeface="Times New Roman" panose="02020603050405020304" pitchFamily="18" charset="0"/>
              </a:rPr>
              <a:t>1.How many minutes Raman will take to cover a distance of 400 meters if he runs at a speed of 20 km/hr ?</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dirty="0">
                <a:latin typeface="Times New Roman" panose="02020603050405020304" pitchFamily="18" charset="0"/>
                <a:ea typeface="Calibri" panose="020F0502020204030204" pitchFamily="34" charset="0"/>
                <a:cs typeface="Times New Roman" panose="02020603050405020304" pitchFamily="18" charset="0"/>
              </a:rPr>
              <a:t>A.2 mins		B.2.5 mins</a:t>
            </a: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a:latin typeface="Times New Roman" panose="02020603050405020304" pitchFamily="18" charset="0"/>
                <a:ea typeface="Calibri" panose="020F0502020204030204" pitchFamily="34" charset="0"/>
                <a:cs typeface="Times New Roman" panose="02020603050405020304" pitchFamily="18" charset="0"/>
              </a:rPr>
              <a:t>C.1 mins		</a:t>
            </a:r>
            <a:r>
              <a:rPr lang="en-IN" dirty="0" err="1">
                <a:latin typeface="Times New Roman" panose="02020603050405020304" pitchFamily="18" charset="0"/>
                <a:ea typeface="Calibri" panose="020F0502020204030204" pitchFamily="34" charset="0"/>
                <a:cs typeface="Times New Roman" panose="02020603050405020304" pitchFamily="18" charset="0"/>
              </a:rPr>
              <a:t>D.None</a:t>
            </a:r>
            <a:r>
              <a:rPr lang="en-IN" dirty="0">
                <a:latin typeface="Times New Roman" panose="02020603050405020304" pitchFamily="18" charset="0"/>
                <a:ea typeface="Calibri" panose="020F0502020204030204" pitchFamily="34" charset="0"/>
                <a:cs typeface="Times New Roman" panose="02020603050405020304" pitchFamily="18" charset="0"/>
              </a:rPr>
              <a:t> of these</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355952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DDD7-8EA0-419C-85D4-71710087965D}"/>
              </a:ext>
            </a:extLst>
          </p:cNvPr>
          <p:cNvSpPr>
            <a:spLocks noGrp="1"/>
          </p:cNvSpPr>
          <p:nvPr>
            <p:ph type="title"/>
          </p:nvPr>
        </p:nvSpPr>
        <p:spPr/>
        <p:txBody>
          <a:bodyPr/>
          <a:lstStyle/>
          <a:p>
            <a:r>
              <a:rPr lang="en-US" dirty="0"/>
              <a:t>problems</a:t>
            </a:r>
            <a:endParaRPr lang="en-IN" dirty="0"/>
          </a:p>
        </p:txBody>
      </p:sp>
      <p:sp>
        <p:nvSpPr>
          <p:cNvPr id="3" name="Rectangle 2">
            <a:extLst>
              <a:ext uri="{FF2B5EF4-FFF2-40B4-BE49-F238E27FC236}">
                <a16:creationId xmlns:a16="http://schemas.microsoft.com/office/drawing/2014/main" id="{3B81C894-B10A-4877-B69E-85B61D708512}"/>
              </a:ext>
            </a:extLst>
          </p:cNvPr>
          <p:cNvSpPr/>
          <p:nvPr/>
        </p:nvSpPr>
        <p:spPr>
          <a:xfrm>
            <a:off x="426748" y="1865162"/>
            <a:ext cx="11327907" cy="1156022"/>
          </a:xfrm>
          <a:prstGeom prst="rect">
            <a:avLst/>
          </a:prstGeom>
        </p:spPr>
        <p:txBody>
          <a:bodyPr wrap="square">
            <a:spAutoFit/>
          </a:bodyPr>
          <a:lstStyle/>
          <a:p>
            <a:pPr algn="just">
              <a:lnSpc>
                <a:spcPct val="115000"/>
              </a:lnSpc>
              <a:spcAft>
                <a:spcPts val="1000"/>
              </a:spcAft>
            </a:pPr>
            <a:r>
              <a:rPr lang="en-IN" dirty="0">
                <a:latin typeface="Times New Roman" panose="02020603050405020304" pitchFamily="18" charset="0"/>
                <a:ea typeface="Calibri" panose="020F0502020204030204" pitchFamily="34" charset="0"/>
                <a:cs typeface="Times New Roman" panose="02020603050405020304" pitchFamily="18" charset="0"/>
              </a:rPr>
              <a:t>2.John travelled from his town to city.  John went to city by bicycle at the speed of 25 km/h and came back at the speed of 4 km/h. If John took 5 hours and 48 min to complete his journey, what is the distance between town and city ?</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dirty="0">
                <a:latin typeface="Times New Roman" panose="02020603050405020304" pitchFamily="18" charset="0"/>
                <a:ea typeface="Calibri" panose="020F0502020204030204" pitchFamily="34" charset="0"/>
                <a:cs typeface="Times New Roman" panose="02020603050405020304" pitchFamily="18" charset="0"/>
              </a:rPr>
              <a:t>A.15 km		B.22 km</a:t>
            </a: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a:latin typeface="Times New Roman" panose="02020603050405020304" pitchFamily="18" charset="0"/>
                <a:ea typeface="Calibri" panose="020F0502020204030204" pitchFamily="34" charset="0"/>
                <a:cs typeface="Times New Roman" panose="02020603050405020304" pitchFamily="18" charset="0"/>
              </a:rPr>
              <a:t>C.20 km		D.25 km</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856800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7FB2D-DD91-49DC-9107-8E7C938A9C51}"/>
              </a:ext>
            </a:extLst>
          </p:cNvPr>
          <p:cNvSpPr>
            <a:spLocks noGrp="1"/>
          </p:cNvSpPr>
          <p:nvPr>
            <p:ph type="title"/>
          </p:nvPr>
        </p:nvSpPr>
        <p:spPr/>
        <p:txBody>
          <a:bodyPr/>
          <a:lstStyle/>
          <a:p>
            <a:r>
              <a:rPr lang="en-US" dirty="0"/>
              <a:t>problems</a:t>
            </a:r>
            <a:endParaRPr lang="en-IN" dirty="0"/>
          </a:p>
        </p:txBody>
      </p:sp>
      <p:sp>
        <p:nvSpPr>
          <p:cNvPr id="3" name="Rectangle 2">
            <a:extLst>
              <a:ext uri="{FF2B5EF4-FFF2-40B4-BE49-F238E27FC236}">
                <a16:creationId xmlns:a16="http://schemas.microsoft.com/office/drawing/2014/main" id="{4B3E2A49-2D96-41E5-B477-ECCE1D7998BE}"/>
              </a:ext>
            </a:extLst>
          </p:cNvPr>
          <p:cNvSpPr/>
          <p:nvPr/>
        </p:nvSpPr>
        <p:spPr>
          <a:xfrm>
            <a:off x="413432" y="1908503"/>
            <a:ext cx="11354539" cy="837473"/>
          </a:xfrm>
          <a:prstGeom prst="rect">
            <a:avLst/>
          </a:prstGeom>
        </p:spPr>
        <p:txBody>
          <a:bodyPr wrap="square">
            <a:spAutoFit/>
          </a:bodyPr>
          <a:lstStyle/>
          <a:p>
            <a:pPr algn="just">
              <a:lnSpc>
                <a:spcPct val="115000"/>
              </a:lnSpc>
              <a:spcAft>
                <a:spcPts val="1000"/>
              </a:spcAft>
            </a:pPr>
            <a:r>
              <a:rPr lang="en-IN" dirty="0">
                <a:latin typeface="Times New Roman" panose="02020603050405020304" pitchFamily="18" charset="0"/>
                <a:ea typeface="Calibri" panose="020F0502020204030204" pitchFamily="34" charset="0"/>
                <a:cs typeface="Times New Roman" panose="02020603050405020304" pitchFamily="18" charset="0"/>
              </a:rPr>
              <a:t>3.Speed of a train is 20 meters per second. It can cross a pole in 10 seconds. What is the length of train ?</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dirty="0">
                <a:latin typeface="Times New Roman" panose="02020603050405020304" pitchFamily="18" charset="0"/>
                <a:ea typeface="Calibri" panose="020F0502020204030204" pitchFamily="34" charset="0"/>
                <a:cs typeface="Times New Roman" panose="02020603050405020304" pitchFamily="18" charset="0"/>
              </a:rPr>
              <a:t>A.150 m		B.250 m</a:t>
            </a: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a:latin typeface="Times New Roman" panose="02020603050405020304" pitchFamily="18" charset="0"/>
                <a:ea typeface="Calibri" panose="020F0502020204030204" pitchFamily="34" charset="0"/>
                <a:cs typeface="Times New Roman" panose="02020603050405020304" pitchFamily="18" charset="0"/>
              </a:rPr>
              <a:t>C.200 m		D.300 m</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364105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53AA9-188F-4D18-A646-936158AB5AAD}"/>
              </a:ext>
            </a:extLst>
          </p:cNvPr>
          <p:cNvSpPr>
            <a:spLocks noGrp="1"/>
          </p:cNvSpPr>
          <p:nvPr>
            <p:ph type="title"/>
          </p:nvPr>
        </p:nvSpPr>
        <p:spPr/>
        <p:txBody>
          <a:bodyPr/>
          <a:lstStyle/>
          <a:p>
            <a:r>
              <a:rPr lang="en-US" dirty="0"/>
              <a:t>problems</a:t>
            </a:r>
            <a:endParaRPr lang="en-IN" dirty="0"/>
          </a:p>
        </p:txBody>
      </p:sp>
      <p:sp>
        <p:nvSpPr>
          <p:cNvPr id="3" name="Rectangle 2">
            <a:extLst>
              <a:ext uri="{FF2B5EF4-FFF2-40B4-BE49-F238E27FC236}">
                <a16:creationId xmlns:a16="http://schemas.microsoft.com/office/drawing/2014/main" id="{87848697-85AB-418B-9F07-A77F1C6BBCAE}"/>
              </a:ext>
            </a:extLst>
          </p:cNvPr>
          <p:cNvSpPr/>
          <p:nvPr/>
        </p:nvSpPr>
        <p:spPr>
          <a:xfrm>
            <a:off x="321991" y="1893594"/>
            <a:ext cx="11283519" cy="1151469"/>
          </a:xfrm>
          <a:prstGeom prst="rect">
            <a:avLst/>
          </a:prstGeom>
        </p:spPr>
        <p:txBody>
          <a:bodyPr wrap="square">
            <a:spAutoFit/>
          </a:bodyPr>
          <a:lstStyle/>
          <a:p>
            <a:pPr algn="just">
              <a:lnSpc>
                <a:spcPct val="115000"/>
              </a:lnSpc>
              <a:spcAft>
                <a:spcPts val="1000"/>
              </a:spcAft>
            </a:pPr>
            <a:r>
              <a:rPr lang="en-IN" dirty="0">
                <a:latin typeface="Times New Roman" panose="02020603050405020304" pitchFamily="18" charset="0"/>
                <a:ea typeface="Calibri" panose="020F0502020204030204" pitchFamily="34" charset="0"/>
                <a:cs typeface="Times New Roman" panose="02020603050405020304" pitchFamily="18" charset="0"/>
              </a:rPr>
              <a:t>4.Ram walks at a speed of  12 km/h. Today the day was very hot so walked at 5/6th of his average speed. He arrived his school 10 minutes late. Find the usual time he takes to cover distance between his school and home ?</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dirty="0">
                <a:latin typeface="Times New Roman" panose="02020603050405020304" pitchFamily="18" charset="0"/>
                <a:ea typeface="Calibri" panose="020F0502020204030204" pitchFamily="34" charset="0"/>
                <a:cs typeface="Times New Roman" panose="02020603050405020304" pitchFamily="18" charset="0"/>
              </a:rPr>
              <a:t>A.40 mins	B. 45 mins</a:t>
            </a: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a:latin typeface="Times New Roman" panose="02020603050405020304" pitchFamily="18" charset="0"/>
                <a:ea typeface="Calibri" panose="020F0502020204030204" pitchFamily="34" charset="0"/>
              </a:rPr>
              <a:t>C.50 mins	D.60 mins</a:t>
            </a:r>
            <a:endParaRPr lang="en-IN" dirty="0"/>
          </a:p>
        </p:txBody>
      </p:sp>
    </p:spTree>
    <p:extLst>
      <p:ext uri="{BB962C8B-B14F-4D97-AF65-F5344CB8AC3E}">
        <p14:creationId xmlns:p14="http://schemas.microsoft.com/office/powerpoint/2010/main" val="4713619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8EA99-98D7-4D73-BF93-6CAFD57F0943}"/>
              </a:ext>
            </a:extLst>
          </p:cNvPr>
          <p:cNvSpPr>
            <a:spLocks noGrp="1"/>
          </p:cNvSpPr>
          <p:nvPr>
            <p:ph type="title"/>
          </p:nvPr>
        </p:nvSpPr>
        <p:spPr/>
        <p:txBody>
          <a:bodyPr/>
          <a:lstStyle/>
          <a:p>
            <a:r>
              <a:rPr lang="en-US" dirty="0"/>
              <a:t>problems</a:t>
            </a:r>
            <a:endParaRPr lang="en-IN" dirty="0"/>
          </a:p>
        </p:txBody>
      </p:sp>
      <p:sp>
        <p:nvSpPr>
          <p:cNvPr id="3" name="Rectangle 2">
            <a:extLst>
              <a:ext uri="{FF2B5EF4-FFF2-40B4-BE49-F238E27FC236}">
                <a16:creationId xmlns:a16="http://schemas.microsoft.com/office/drawing/2014/main" id="{11B80208-51B0-4107-B4B4-9057B2862A9D}"/>
              </a:ext>
            </a:extLst>
          </p:cNvPr>
          <p:cNvSpPr/>
          <p:nvPr/>
        </p:nvSpPr>
        <p:spPr>
          <a:xfrm>
            <a:off x="330869" y="1855761"/>
            <a:ext cx="11274641" cy="1156022"/>
          </a:xfrm>
          <a:prstGeom prst="rect">
            <a:avLst/>
          </a:prstGeom>
        </p:spPr>
        <p:txBody>
          <a:bodyPr wrap="square">
            <a:spAutoFit/>
          </a:bodyPr>
          <a:lstStyle/>
          <a:p>
            <a:pPr algn="just">
              <a:lnSpc>
                <a:spcPct val="115000"/>
              </a:lnSpc>
              <a:spcAft>
                <a:spcPts val="1000"/>
              </a:spcAft>
            </a:pPr>
            <a:r>
              <a:rPr lang="en-IN" dirty="0">
                <a:latin typeface="Times New Roman" panose="02020603050405020304" pitchFamily="18" charset="0"/>
                <a:ea typeface="Calibri" panose="020F0502020204030204" pitchFamily="34" charset="0"/>
                <a:cs typeface="Times New Roman" panose="02020603050405020304" pitchFamily="18" charset="0"/>
              </a:rPr>
              <a:t>5.A car running at 65 km/h takes one hour to cover a distance. If the speed is reduced by 15 km/hour then in how much time it will cover the distance  ?</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dirty="0">
                <a:latin typeface="Times New Roman" panose="02020603050405020304" pitchFamily="18" charset="0"/>
                <a:ea typeface="Calibri" panose="020F0502020204030204" pitchFamily="34" charset="0"/>
                <a:cs typeface="Times New Roman" panose="02020603050405020304" pitchFamily="18" charset="0"/>
              </a:rPr>
              <a:t>A.72 mins	B.78 mins </a:t>
            </a: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a:latin typeface="Times New Roman" panose="02020603050405020304" pitchFamily="18" charset="0"/>
                <a:ea typeface="Calibri" panose="020F0502020204030204" pitchFamily="34" charset="0"/>
                <a:cs typeface="Times New Roman" panose="02020603050405020304" pitchFamily="18" charset="0"/>
              </a:rPr>
              <a:t>C.76 mins	</a:t>
            </a:r>
            <a:r>
              <a:rPr lang="en-IN" dirty="0" err="1">
                <a:latin typeface="Times New Roman" panose="02020603050405020304" pitchFamily="18" charset="0"/>
                <a:ea typeface="Calibri" panose="020F0502020204030204" pitchFamily="34" charset="0"/>
                <a:cs typeface="Times New Roman" panose="02020603050405020304" pitchFamily="18" charset="0"/>
              </a:rPr>
              <a:t>D.None</a:t>
            </a:r>
            <a:r>
              <a:rPr lang="en-IN" dirty="0">
                <a:latin typeface="Times New Roman" panose="02020603050405020304" pitchFamily="18" charset="0"/>
                <a:ea typeface="Calibri" panose="020F0502020204030204" pitchFamily="34" charset="0"/>
                <a:cs typeface="Times New Roman" panose="02020603050405020304" pitchFamily="18" charset="0"/>
              </a:rPr>
              <a:t> of these</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41055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0F2FE-2F4C-4F2C-BBD7-F17DAE9398AE}"/>
              </a:ext>
            </a:extLst>
          </p:cNvPr>
          <p:cNvSpPr>
            <a:spLocks noGrp="1"/>
          </p:cNvSpPr>
          <p:nvPr>
            <p:ph type="title"/>
          </p:nvPr>
        </p:nvSpPr>
        <p:spPr/>
        <p:txBody>
          <a:bodyPr/>
          <a:lstStyle/>
          <a:p>
            <a:r>
              <a:rPr lang="en-US" dirty="0"/>
              <a:t>problems</a:t>
            </a:r>
            <a:endParaRPr lang="en-IN" dirty="0"/>
          </a:p>
        </p:txBody>
      </p:sp>
      <p:sp>
        <p:nvSpPr>
          <p:cNvPr id="3" name="Rectangle 2">
            <a:extLst>
              <a:ext uri="{FF2B5EF4-FFF2-40B4-BE49-F238E27FC236}">
                <a16:creationId xmlns:a16="http://schemas.microsoft.com/office/drawing/2014/main" id="{8E0EA0A3-EBEA-4131-B324-72072D1411F2}"/>
              </a:ext>
            </a:extLst>
          </p:cNvPr>
          <p:cNvSpPr/>
          <p:nvPr/>
        </p:nvSpPr>
        <p:spPr>
          <a:xfrm>
            <a:off x="321992" y="1873516"/>
            <a:ext cx="11283518" cy="1156022"/>
          </a:xfrm>
          <a:prstGeom prst="rect">
            <a:avLst/>
          </a:prstGeom>
        </p:spPr>
        <p:txBody>
          <a:bodyPr wrap="square">
            <a:spAutoFit/>
          </a:bodyPr>
          <a:lstStyle/>
          <a:p>
            <a:pPr algn="just">
              <a:lnSpc>
                <a:spcPct val="115000"/>
              </a:lnSpc>
              <a:spcAft>
                <a:spcPts val="1000"/>
              </a:spcAft>
            </a:pPr>
            <a:r>
              <a:rPr lang="en-IN" dirty="0">
                <a:latin typeface="Times New Roman" panose="02020603050405020304" pitchFamily="18" charset="0"/>
                <a:ea typeface="Calibri" panose="020F0502020204030204" pitchFamily="34" charset="0"/>
                <a:cs typeface="Times New Roman" panose="02020603050405020304" pitchFamily="18" charset="0"/>
              </a:rPr>
              <a:t>6.In a 100 m race A runs at a speed of 1.66 m/s. If A gives a start of 4m to B and still beats him by 12 seconds. What is the speed of B  ?</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dirty="0">
                <a:latin typeface="Times New Roman" panose="02020603050405020304" pitchFamily="18" charset="0"/>
                <a:ea typeface="Calibri" panose="020F0502020204030204" pitchFamily="34" charset="0"/>
                <a:cs typeface="Times New Roman" panose="02020603050405020304" pitchFamily="18" charset="0"/>
              </a:rPr>
              <a:t>A.1 m/s		B.1.33 m/s</a:t>
            </a: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a:latin typeface="Times New Roman" panose="02020603050405020304" pitchFamily="18" charset="0"/>
                <a:ea typeface="Calibri" panose="020F0502020204030204" pitchFamily="34" charset="0"/>
                <a:cs typeface="Times New Roman" panose="02020603050405020304" pitchFamily="18" charset="0"/>
              </a:rPr>
              <a:t>C.1.25 m/s	 D.Rs 1.5 m/s</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79142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569CC-2CBA-4C98-8E4B-B1E48975FFF2}"/>
              </a:ext>
            </a:extLst>
          </p:cNvPr>
          <p:cNvSpPr>
            <a:spLocks noGrp="1"/>
          </p:cNvSpPr>
          <p:nvPr>
            <p:ph type="title"/>
          </p:nvPr>
        </p:nvSpPr>
        <p:spPr/>
        <p:txBody>
          <a:bodyPr/>
          <a:lstStyle/>
          <a:p>
            <a:r>
              <a:rPr lang="en-US" dirty="0"/>
              <a:t>problems</a:t>
            </a:r>
            <a:endParaRPr lang="en-IN" dirty="0"/>
          </a:p>
        </p:txBody>
      </p:sp>
      <p:sp>
        <p:nvSpPr>
          <p:cNvPr id="3" name="Rectangle 2">
            <a:extLst>
              <a:ext uri="{FF2B5EF4-FFF2-40B4-BE49-F238E27FC236}">
                <a16:creationId xmlns:a16="http://schemas.microsoft.com/office/drawing/2014/main" id="{565A4289-39A9-4AFC-864D-B816766CAE76}"/>
              </a:ext>
            </a:extLst>
          </p:cNvPr>
          <p:cNvSpPr/>
          <p:nvPr/>
        </p:nvSpPr>
        <p:spPr>
          <a:xfrm>
            <a:off x="351020" y="1886094"/>
            <a:ext cx="11277600" cy="1841466"/>
          </a:xfrm>
          <a:prstGeom prst="rect">
            <a:avLst/>
          </a:prstGeom>
        </p:spPr>
        <p:txBody>
          <a:bodyPr wrap="square">
            <a:spAutoFit/>
          </a:bodyPr>
          <a:lstStyle/>
          <a:p>
            <a:pPr algn="just">
              <a:lnSpc>
                <a:spcPct val="107000"/>
              </a:lnSpc>
              <a:spcAft>
                <a:spcPts val="800"/>
              </a:spcAft>
            </a:pPr>
            <a:r>
              <a:rPr lang="en-IN" sz="3600" dirty="0">
                <a:latin typeface="Times New Roman" panose="02020603050405020304" pitchFamily="18" charset="0"/>
                <a:ea typeface="Calibri" panose="020F0502020204030204" pitchFamily="34" charset="0"/>
                <a:cs typeface="Times New Roman" panose="02020603050405020304" pitchFamily="18" charset="0"/>
              </a:rPr>
              <a:t>2. If I travel along the three sides of an equilateral triangle at speeds of 30kmph, 40kmph and 50kmph respectively, what is my average speed for the entire journey</a:t>
            </a:r>
            <a:endParaRPr lang="en-IN" sz="3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678845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1FE9C-4DF4-49E6-B7A3-2E21105E8923}"/>
              </a:ext>
            </a:extLst>
          </p:cNvPr>
          <p:cNvSpPr>
            <a:spLocks noGrp="1"/>
          </p:cNvSpPr>
          <p:nvPr>
            <p:ph type="title"/>
          </p:nvPr>
        </p:nvSpPr>
        <p:spPr/>
        <p:txBody>
          <a:bodyPr/>
          <a:lstStyle/>
          <a:p>
            <a:r>
              <a:rPr lang="en-US" dirty="0"/>
              <a:t>problems</a:t>
            </a:r>
            <a:endParaRPr lang="en-IN" dirty="0"/>
          </a:p>
        </p:txBody>
      </p:sp>
      <p:sp>
        <p:nvSpPr>
          <p:cNvPr id="3" name="Rectangle 2">
            <a:extLst>
              <a:ext uri="{FF2B5EF4-FFF2-40B4-BE49-F238E27FC236}">
                <a16:creationId xmlns:a16="http://schemas.microsoft.com/office/drawing/2014/main" id="{A4A6ACA8-BEF3-415E-8A10-193709046E7E}"/>
              </a:ext>
            </a:extLst>
          </p:cNvPr>
          <p:cNvSpPr/>
          <p:nvPr/>
        </p:nvSpPr>
        <p:spPr>
          <a:xfrm>
            <a:off x="466698" y="1824715"/>
            <a:ext cx="11248008" cy="1604285"/>
          </a:xfrm>
          <a:prstGeom prst="rect">
            <a:avLst/>
          </a:prstGeom>
        </p:spPr>
        <p:txBody>
          <a:bodyPr wrap="square">
            <a:spAutoFit/>
          </a:bodyPr>
          <a:lstStyle/>
          <a:p>
            <a:pPr algn="just">
              <a:lnSpc>
                <a:spcPct val="115000"/>
              </a:lnSpc>
              <a:spcAft>
                <a:spcPts val="1000"/>
              </a:spcAft>
            </a:pPr>
            <a:r>
              <a:rPr lang="en-IN" dirty="0">
                <a:latin typeface="Times New Roman" panose="02020603050405020304" pitchFamily="18" charset="0"/>
                <a:ea typeface="Calibri" panose="020F0502020204030204" pitchFamily="34" charset="0"/>
                <a:cs typeface="Times New Roman" panose="02020603050405020304" pitchFamily="18" charset="0"/>
              </a:rPr>
              <a:t>7.In a kilometre race, A beats B by 100 meters. B beats C by 100 meters. By how much meters does A beat C in the same race ?</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dirty="0">
                <a:latin typeface="Times New Roman" panose="02020603050405020304" pitchFamily="18" charset="0"/>
                <a:ea typeface="Calibri" panose="020F0502020204030204" pitchFamily="34" charset="0"/>
                <a:cs typeface="Times New Roman" panose="02020603050405020304" pitchFamily="18" charset="0"/>
              </a:rPr>
              <a:t>A.200 meters	B.180 meters	</a:t>
            </a:r>
            <a:r>
              <a:rPr lang="en-IN" dirty="0"/>
              <a:t>C.190 meters	D.210 meters</a:t>
            </a:r>
          </a:p>
          <a:p>
            <a:pPr algn="just">
              <a:lnSpc>
                <a:spcPct val="115000"/>
              </a:lnSpc>
              <a:spcAft>
                <a:spcPts val="1000"/>
              </a:spcAft>
            </a:pP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820438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79B3-55D8-4C8D-903B-9710DFDBE4CC}"/>
              </a:ext>
            </a:extLst>
          </p:cNvPr>
          <p:cNvSpPr>
            <a:spLocks noGrp="1"/>
          </p:cNvSpPr>
          <p:nvPr>
            <p:ph type="title"/>
          </p:nvPr>
        </p:nvSpPr>
        <p:spPr/>
        <p:txBody>
          <a:bodyPr/>
          <a:lstStyle/>
          <a:p>
            <a:r>
              <a:rPr lang="en-US" dirty="0"/>
              <a:t>problems</a:t>
            </a:r>
            <a:endParaRPr lang="en-IN" dirty="0"/>
          </a:p>
        </p:txBody>
      </p:sp>
      <p:sp>
        <p:nvSpPr>
          <p:cNvPr id="3" name="Rectangle 2">
            <a:extLst>
              <a:ext uri="{FF2B5EF4-FFF2-40B4-BE49-F238E27FC236}">
                <a16:creationId xmlns:a16="http://schemas.microsoft.com/office/drawing/2014/main" id="{91859854-3E08-4C26-9979-AD1B61BBF368}"/>
              </a:ext>
            </a:extLst>
          </p:cNvPr>
          <p:cNvSpPr/>
          <p:nvPr/>
        </p:nvSpPr>
        <p:spPr>
          <a:xfrm>
            <a:off x="471136" y="1891795"/>
            <a:ext cx="11239131" cy="1156022"/>
          </a:xfrm>
          <a:prstGeom prst="rect">
            <a:avLst/>
          </a:prstGeom>
        </p:spPr>
        <p:txBody>
          <a:bodyPr wrap="square">
            <a:spAutoFit/>
          </a:bodyPr>
          <a:lstStyle/>
          <a:p>
            <a:pPr algn="just">
              <a:lnSpc>
                <a:spcPct val="115000"/>
              </a:lnSpc>
              <a:spcAft>
                <a:spcPts val="1000"/>
              </a:spcAft>
            </a:pPr>
            <a:r>
              <a:rPr lang="en-IN" dirty="0">
                <a:latin typeface="Times New Roman" panose="02020603050405020304" pitchFamily="18" charset="0"/>
                <a:ea typeface="Calibri" panose="020F0502020204030204" pitchFamily="34" charset="0"/>
                <a:cs typeface="Times New Roman" panose="02020603050405020304" pitchFamily="18" charset="0"/>
              </a:rPr>
              <a:t>8. Two trains of equal length, running with the speeds of 60 and 40 kmph, take 50 seconds to cross each other while they are running in the same direction. What time will they take to cross each other if they are running in opposite directions?</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dirty="0">
                <a:latin typeface="Times New Roman" panose="02020603050405020304" pitchFamily="18" charset="0"/>
                <a:ea typeface="Calibri" panose="020F0502020204030204" pitchFamily="34" charset="0"/>
                <a:cs typeface="Times New Roman" panose="02020603050405020304" pitchFamily="18" charset="0"/>
              </a:rPr>
              <a:t>A. 10 sec 		B. 9 sec </a:t>
            </a: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a:latin typeface="Times New Roman" panose="02020603050405020304" pitchFamily="18" charset="0"/>
                <a:ea typeface="Calibri" panose="020F0502020204030204" pitchFamily="34" charset="0"/>
                <a:cs typeface="Times New Roman" panose="02020603050405020304" pitchFamily="18" charset="0"/>
              </a:rPr>
              <a:t>C. 8 sec 		D. 7 sec</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70613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14CC8-EAF8-4F2A-8A06-57679BDF2673}"/>
              </a:ext>
            </a:extLst>
          </p:cNvPr>
          <p:cNvSpPr>
            <a:spLocks noGrp="1"/>
          </p:cNvSpPr>
          <p:nvPr>
            <p:ph type="title"/>
          </p:nvPr>
        </p:nvSpPr>
        <p:spPr/>
        <p:txBody>
          <a:bodyPr/>
          <a:lstStyle/>
          <a:p>
            <a:r>
              <a:rPr lang="en-US" dirty="0"/>
              <a:t>problems</a:t>
            </a:r>
            <a:endParaRPr lang="en-IN" dirty="0"/>
          </a:p>
        </p:txBody>
      </p:sp>
      <p:sp>
        <p:nvSpPr>
          <p:cNvPr id="3" name="Rectangle 2">
            <a:extLst>
              <a:ext uri="{FF2B5EF4-FFF2-40B4-BE49-F238E27FC236}">
                <a16:creationId xmlns:a16="http://schemas.microsoft.com/office/drawing/2014/main" id="{E0EB509B-AC79-429D-ABFA-FB30B5B5E2A0}"/>
              </a:ext>
            </a:extLst>
          </p:cNvPr>
          <p:cNvSpPr/>
          <p:nvPr/>
        </p:nvSpPr>
        <p:spPr>
          <a:xfrm>
            <a:off x="424974" y="1819727"/>
            <a:ext cx="11239130" cy="837473"/>
          </a:xfrm>
          <a:prstGeom prst="rect">
            <a:avLst/>
          </a:prstGeom>
        </p:spPr>
        <p:txBody>
          <a:bodyPr wrap="square">
            <a:spAutoFit/>
          </a:bodyPr>
          <a:lstStyle/>
          <a:p>
            <a:pPr algn="just">
              <a:lnSpc>
                <a:spcPct val="115000"/>
              </a:lnSpc>
              <a:spcAft>
                <a:spcPts val="1000"/>
              </a:spcAft>
            </a:pPr>
            <a:r>
              <a:rPr lang="en-IN" dirty="0">
                <a:latin typeface="Times New Roman" panose="02020603050405020304" pitchFamily="18" charset="0"/>
                <a:ea typeface="Calibri" panose="020F0502020204030204" pitchFamily="34" charset="0"/>
                <a:cs typeface="Times New Roman" panose="02020603050405020304" pitchFamily="18" charset="0"/>
              </a:rPr>
              <a:t>9. If a train, travelling at a speed of 90 kmph, crosses a pole in 5 sec, then the length of train is?</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dirty="0">
                <a:latin typeface="Times New Roman" panose="02020603050405020304" pitchFamily="18" charset="0"/>
                <a:ea typeface="Calibri" panose="020F0502020204030204" pitchFamily="34" charset="0"/>
                <a:cs typeface="Times New Roman" panose="02020603050405020304" pitchFamily="18" charset="0"/>
              </a:rPr>
              <a:t>A. 104 m 		B. 125 m </a:t>
            </a: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a:latin typeface="Times New Roman" panose="02020603050405020304" pitchFamily="18" charset="0"/>
                <a:ea typeface="Calibri" panose="020F0502020204030204" pitchFamily="34" charset="0"/>
                <a:cs typeface="Times New Roman" panose="02020603050405020304" pitchFamily="18" charset="0"/>
              </a:rPr>
              <a:t>C. 140 m 		D. 152 m</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426841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2F8BB-5F92-4D69-99D9-A57791E9A3EA}"/>
              </a:ext>
            </a:extLst>
          </p:cNvPr>
          <p:cNvSpPr>
            <a:spLocks noGrp="1"/>
          </p:cNvSpPr>
          <p:nvPr>
            <p:ph type="title"/>
          </p:nvPr>
        </p:nvSpPr>
        <p:spPr/>
        <p:txBody>
          <a:bodyPr/>
          <a:lstStyle/>
          <a:p>
            <a:r>
              <a:rPr lang="en-US" dirty="0"/>
              <a:t>problems</a:t>
            </a:r>
            <a:endParaRPr lang="en-IN" dirty="0"/>
          </a:p>
        </p:txBody>
      </p:sp>
      <p:sp>
        <p:nvSpPr>
          <p:cNvPr id="3" name="Rectangle 2">
            <a:extLst>
              <a:ext uri="{FF2B5EF4-FFF2-40B4-BE49-F238E27FC236}">
                <a16:creationId xmlns:a16="http://schemas.microsoft.com/office/drawing/2014/main" id="{156BB383-26DC-4032-926F-76378E88B962}"/>
              </a:ext>
            </a:extLst>
          </p:cNvPr>
          <p:cNvSpPr/>
          <p:nvPr/>
        </p:nvSpPr>
        <p:spPr>
          <a:xfrm>
            <a:off x="440065" y="1891271"/>
            <a:ext cx="11301274" cy="1156022"/>
          </a:xfrm>
          <a:prstGeom prst="rect">
            <a:avLst/>
          </a:prstGeom>
        </p:spPr>
        <p:txBody>
          <a:bodyPr wrap="square">
            <a:spAutoFit/>
          </a:bodyPr>
          <a:lstStyle/>
          <a:p>
            <a:pPr algn="just">
              <a:lnSpc>
                <a:spcPct val="115000"/>
              </a:lnSpc>
              <a:spcAft>
                <a:spcPts val="1000"/>
              </a:spcAft>
            </a:pPr>
            <a:r>
              <a:rPr lang="en-IN" dirty="0">
                <a:latin typeface="Times New Roman" panose="02020603050405020304" pitchFamily="18" charset="0"/>
                <a:ea typeface="Calibri" panose="020F0502020204030204" pitchFamily="34" charset="0"/>
                <a:cs typeface="Times New Roman" panose="02020603050405020304" pitchFamily="18" charset="0"/>
              </a:rPr>
              <a:t>10. Two trains travelling in the same direction at 40 and 22 kmph completely pass off another in 1 minute. If the length of the first train is 125 m, what is the length of the second train?</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dirty="0">
                <a:latin typeface="Times New Roman" panose="02020603050405020304" pitchFamily="18" charset="0"/>
                <a:ea typeface="Calibri" panose="020F0502020204030204" pitchFamily="34" charset="0"/>
                <a:cs typeface="Times New Roman" panose="02020603050405020304" pitchFamily="18" charset="0"/>
              </a:rPr>
              <a:t>A. 125 m 		B. 150 m </a:t>
            </a: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a:latin typeface="Times New Roman" panose="02020603050405020304" pitchFamily="18" charset="0"/>
                <a:ea typeface="Calibri" panose="020F0502020204030204" pitchFamily="34" charset="0"/>
                <a:cs typeface="Times New Roman" panose="02020603050405020304" pitchFamily="18" charset="0"/>
              </a:rPr>
              <a:t>C. 175 m 		D. 185 m</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696384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B9E19-00AA-49A8-890D-B4AF8F6DD019}"/>
              </a:ext>
            </a:extLst>
          </p:cNvPr>
          <p:cNvSpPr>
            <a:spLocks noGrp="1"/>
          </p:cNvSpPr>
          <p:nvPr>
            <p:ph type="title"/>
          </p:nvPr>
        </p:nvSpPr>
        <p:spPr/>
        <p:txBody>
          <a:bodyPr/>
          <a:lstStyle/>
          <a:p>
            <a:r>
              <a:rPr lang="en-US" dirty="0"/>
              <a:t>problems</a:t>
            </a:r>
            <a:endParaRPr lang="en-IN" dirty="0"/>
          </a:p>
        </p:txBody>
      </p:sp>
      <p:sp>
        <p:nvSpPr>
          <p:cNvPr id="3" name="Rectangle 2">
            <a:extLst>
              <a:ext uri="{FF2B5EF4-FFF2-40B4-BE49-F238E27FC236}">
                <a16:creationId xmlns:a16="http://schemas.microsoft.com/office/drawing/2014/main" id="{FEC16619-A7AF-4C75-8B0B-09689FF89ECE}"/>
              </a:ext>
            </a:extLst>
          </p:cNvPr>
          <p:cNvSpPr/>
          <p:nvPr/>
        </p:nvSpPr>
        <p:spPr>
          <a:xfrm>
            <a:off x="275208" y="1864115"/>
            <a:ext cx="11833934" cy="2179315"/>
          </a:xfrm>
          <a:prstGeom prst="rect">
            <a:avLst/>
          </a:prstGeom>
        </p:spPr>
        <p:txBody>
          <a:bodyPr wrap="square">
            <a:spAutoFit/>
          </a:bodyPr>
          <a:lstStyle/>
          <a:p>
            <a:pPr algn="just">
              <a:lnSpc>
                <a:spcPct val="115000"/>
              </a:lnSpc>
              <a:spcAft>
                <a:spcPts val="1000"/>
              </a:spcAft>
            </a:pPr>
            <a:r>
              <a:rPr lang="en-IN" dirty="0">
                <a:latin typeface="Times New Roman" panose="02020603050405020304" pitchFamily="18" charset="0"/>
                <a:ea typeface="Calibri" panose="020F0502020204030204" pitchFamily="34" charset="0"/>
                <a:cs typeface="Times New Roman" panose="02020603050405020304" pitchFamily="18" charset="0"/>
              </a:rPr>
              <a:t>11. How many seconds will a train 100 meters long take to cross a bridge 150 meters long if the speed of the train is 36 kmph?</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dirty="0">
                <a:latin typeface="Times New Roman" panose="02020603050405020304" pitchFamily="18" charset="0"/>
                <a:ea typeface="Calibri" panose="020F0502020204030204" pitchFamily="34" charset="0"/>
                <a:cs typeface="Times New Roman" panose="02020603050405020304" pitchFamily="18" charset="0"/>
              </a:rPr>
              <a:t>A. 18 			B. 22 </a:t>
            </a: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a:latin typeface="Times New Roman" panose="02020603050405020304" pitchFamily="18" charset="0"/>
                <a:ea typeface="Calibri" panose="020F0502020204030204" pitchFamily="34" charset="0"/>
                <a:cs typeface="Times New Roman" panose="02020603050405020304" pitchFamily="18" charset="0"/>
              </a:rPr>
              <a:t>C. 25 			D. 28</a:t>
            </a:r>
          </a:p>
          <a:p>
            <a:pPr algn="just">
              <a:lnSpc>
                <a:spcPct val="115000"/>
              </a:lnSpc>
              <a:spcAft>
                <a:spcPts val="1000"/>
              </a:spcAft>
            </a:pP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1000"/>
              </a:spcAft>
            </a:pP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1000"/>
              </a:spcAft>
            </a:pP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525125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9A029-F7C4-43A2-8086-BAB950F711B7}"/>
              </a:ext>
            </a:extLst>
          </p:cNvPr>
          <p:cNvSpPr>
            <a:spLocks noGrp="1"/>
          </p:cNvSpPr>
          <p:nvPr>
            <p:ph type="title"/>
          </p:nvPr>
        </p:nvSpPr>
        <p:spPr/>
        <p:txBody>
          <a:bodyPr/>
          <a:lstStyle/>
          <a:p>
            <a:r>
              <a:rPr lang="en-US" dirty="0"/>
              <a:t>problems</a:t>
            </a:r>
            <a:endParaRPr lang="en-IN" dirty="0"/>
          </a:p>
        </p:txBody>
      </p:sp>
      <p:sp>
        <p:nvSpPr>
          <p:cNvPr id="3" name="Rectangle 2">
            <a:extLst>
              <a:ext uri="{FF2B5EF4-FFF2-40B4-BE49-F238E27FC236}">
                <a16:creationId xmlns:a16="http://schemas.microsoft.com/office/drawing/2014/main" id="{4F94DD88-1B21-405F-AE7D-F315CCB80E58}"/>
              </a:ext>
            </a:extLst>
          </p:cNvPr>
          <p:cNvSpPr/>
          <p:nvPr/>
        </p:nvSpPr>
        <p:spPr>
          <a:xfrm>
            <a:off x="448942" y="1872993"/>
            <a:ext cx="11283519" cy="837473"/>
          </a:xfrm>
          <a:prstGeom prst="rect">
            <a:avLst/>
          </a:prstGeom>
        </p:spPr>
        <p:txBody>
          <a:bodyPr wrap="square">
            <a:spAutoFit/>
          </a:bodyPr>
          <a:lstStyle/>
          <a:p>
            <a:pPr algn="just">
              <a:lnSpc>
                <a:spcPct val="115000"/>
              </a:lnSpc>
              <a:spcAft>
                <a:spcPts val="1000"/>
              </a:spcAft>
            </a:pPr>
            <a:r>
              <a:rPr lang="en-IN" dirty="0">
                <a:latin typeface="Times New Roman" panose="02020603050405020304" pitchFamily="18" charset="0"/>
                <a:ea typeface="Calibri" panose="020F0502020204030204" pitchFamily="34" charset="0"/>
                <a:cs typeface="Times New Roman" panose="02020603050405020304" pitchFamily="18" charset="0"/>
              </a:rPr>
              <a:t>12. A train 100 meters long completely crosses a 300 meters long bridge in 45 seconds. What is the speed of the train is?</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dirty="0">
                <a:latin typeface="Times New Roman" panose="02020603050405020304" pitchFamily="18" charset="0"/>
                <a:ea typeface="Calibri" panose="020F0502020204030204" pitchFamily="34" charset="0"/>
                <a:cs typeface="Times New Roman" panose="02020603050405020304" pitchFamily="18" charset="0"/>
              </a:rPr>
              <a:t>A. 32 kmph 		B. 36 kmph </a:t>
            </a: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a:latin typeface="Times New Roman" panose="02020603050405020304" pitchFamily="18" charset="0"/>
                <a:ea typeface="Calibri" panose="020F0502020204030204" pitchFamily="34" charset="0"/>
                <a:cs typeface="Times New Roman" panose="02020603050405020304" pitchFamily="18" charset="0"/>
              </a:rPr>
              <a:t>C. 40 kmph 		D. 48 kmph</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43013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FDBB5-9B8B-461D-B4B4-015A07349C05}"/>
              </a:ext>
            </a:extLst>
          </p:cNvPr>
          <p:cNvSpPr>
            <a:spLocks noGrp="1"/>
          </p:cNvSpPr>
          <p:nvPr>
            <p:ph type="title"/>
          </p:nvPr>
        </p:nvSpPr>
        <p:spPr/>
        <p:txBody>
          <a:bodyPr/>
          <a:lstStyle/>
          <a:p>
            <a:r>
              <a:rPr lang="en-US" dirty="0"/>
              <a:t>problems</a:t>
            </a:r>
            <a:endParaRPr lang="en-IN" dirty="0"/>
          </a:p>
        </p:txBody>
      </p:sp>
      <p:sp>
        <p:nvSpPr>
          <p:cNvPr id="3" name="Rectangle 2">
            <a:extLst>
              <a:ext uri="{FF2B5EF4-FFF2-40B4-BE49-F238E27FC236}">
                <a16:creationId xmlns:a16="http://schemas.microsoft.com/office/drawing/2014/main" id="{7003D059-C1DF-478D-B8BA-D5A3F5E0DD80}"/>
              </a:ext>
            </a:extLst>
          </p:cNvPr>
          <p:cNvSpPr/>
          <p:nvPr/>
        </p:nvSpPr>
        <p:spPr>
          <a:xfrm>
            <a:off x="431187" y="1838005"/>
            <a:ext cx="11319029" cy="3534301"/>
          </a:xfrm>
          <a:prstGeom prst="rect">
            <a:avLst/>
          </a:prstGeom>
        </p:spPr>
        <p:txBody>
          <a:bodyPr wrap="square">
            <a:spAutoFit/>
          </a:bodyPr>
          <a:lstStyle/>
          <a:p>
            <a:pPr algn="just">
              <a:lnSpc>
                <a:spcPct val="115000"/>
              </a:lnSpc>
              <a:spcAft>
                <a:spcPts val="1000"/>
              </a:spcAft>
            </a:pPr>
            <a:r>
              <a:rPr lang="en-IN" sz="3600" dirty="0">
                <a:latin typeface="Times New Roman" panose="02020603050405020304" pitchFamily="18" charset="0"/>
                <a:ea typeface="Calibri" panose="020F0502020204030204" pitchFamily="34" charset="0"/>
                <a:cs typeface="Times New Roman" panose="02020603050405020304" pitchFamily="18" charset="0"/>
              </a:rPr>
              <a:t>13. Excluding stoppages, the speed of a train is 45 kmph and including stoppages it is 36 kmph. Of how many minutes does the train stop per hour?</a:t>
            </a:r>
            <a:endParaRPr lang="en-IN" sz="3600" dirty="0">
              <a:latin typeface="Calibri" panose="020F0502020204030204" pitchFamily="34" charset="0"/>
              <a:ea typeface="Calibri" panose="020F0502020204030204" pitchFamily="34" charset="0"/>
              <a:cs typeface="Times New Roman" panose="02020603050405020304" pitchFamily="18" charset="0"/>
            </a:endParaRPr>
          </a:p>
          <a:p>
            <a:pPr marL="742950" indent="-742950" algn="just">
              <a:lnSpc>
                <a:spcPct val="115000"/>
              </a:lnSpc>
              <a:spcAft>
                <a:spcPts val="1000"/>
              </a:spcAft>
              <a:buAutoNum type="alphaUcPeriod"/>
            </a:pPr>
            <a:r>
              <a:rPr lang="en-IN" sz="3600" dirty="0">
                <a:latin typeface="Times New Roman" panose="02020603050405020304" pitchFamily="18" charset="0"/>
                <a:ea typeface="Calibri" panose="020F0502020204030204" pitchFamily="34" charset="0"/>
                <a:cs typeface="Times New Roman" panose="02020603050405020304" pitchFamily="18" charset="0"/>
              </a:rPr>
              <a:t>10 min 		B. 11 min </a:t>
            </a:r>
            <a:r>
              <a:rPr lang="en-IN" sz="3600" dirty="0">
                <a:latin typeface="Calibri" panose="020F0502020204030204" pitchFamily="34" charset="0"/>
                <a:ea typeface="Calibri" panose="020F0502020204030204" pitchFamily="34" charset="0"/>
                <a:cs typeface="Times New Roman" panose="02020603050405020304" pitchFamily="18" charset="0"/>
              </a:rPr>
              <a:t>	</a:t>
            </a:r>
            <a:r>
              <a:rPr lang="en-IN" sz="3600">
                <a:latin typeface="Calibri" panose="020F0502020204030204" pitchFamily="34" charset="0"/>
                <a:ea typeface="Calibri" panose="020F0502020204030204" pitchFamily="34" charset="0"/>
                <a:cs typeface="Times New Roman" panose="02020603050405020304" pitchFamily="18" charset="0"/>
              </a:rPr>
              <a:t>	</a:t>
            </a:r>
          </a:p>
          <a:p>
            <a:pPr algn="just">
              <a:lnSpc>
                <a:spcPct val="115000"/>
              </a:lnSpc>
              <a:spcAft>
                <a:spcPts val="1000"/>
              </a:spcAft>
            </a:pPr>
            <a:r>
              <a:rPr lang="en-IN" sz="3600">
                <a:latin typeface="Times New Roman" panose="02020603050405020304" pitchFamily="18" charset="0"/>
                <a:ea typeface="Calibri" panose="020F0502020204030204" pitchFamily="34" charset="0"/>
                <a:cs typeface="Times New Roman" panose="02020603050405020304" pitchFamily="18" charset="0"/>
              </a:rPr>
              <a:t>C</a:t>
            </a:r>
            <a:r>
              <a:rPr lang="en-IN" sz="3600" dirty="0">
                <a:latin typeface="Times New Roman" panose="02020603050405020304" pitchFamily="18" charset="0"/>
                <a:ea typeface="Calibri" panose="020F0502020204030204" pitchFamily="34" charset="0"/>
                <a:cs typeface="Times New Roman" panose="02020603050405020304" pitchFamily="18" charset="0"/>
              </a:rPr>
              <a:t>. 12 min 		D. 13 min</a:t>
            </a:r>
            <a:endParaRPr lang="en-IN" sz="3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336762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3D8DB-DB5A-4671-9680-60BCA1A714F0}"/>
              </a:ext>
            </a:extLst>
          </p:cNvPr>
          <p:cNvSpPr>
            <a:spLocks noGrp="1"/>
          </p:cNvSpPr>
          <p:nvPr>
            <p:ph type="title"/>
          </p:nvPr>
        </p:nvSpPr>
        <p:spPr/>
        <p:txBody>
          <a:bodyPr/>
          <a:lstStyle/>
          <a:p>
            <a:r>
              <a:rPr lang="en-US" dirty="0"/>
              <a:t>problems</a:t>
            </a:r>
            <a:endParaRPr lang="en-IN" dirty="0"/>
          </a:p>
        </p:txBody>
      </p:sp>
      <p:sp>
        <p:nvSpPr>
          <p:cNvPr id="3" name="Rectangle 2">
            <a:extLst>
              <a:ext uri="{FF2B5EF4-FFF2-40B4-BE49-F238E27FC236}">
                <a16:creationId xmlns:a16="http://schemas.microsoft.com/office/drawing/2014/main" id="{0FE8C090-938A-417F-A2B6-15D6D41330AD}"/>
              </a:ext>
            </a:extLst>
          </p:cNvPr>
          <p:cNvSpPr/>
          <p:nvPr/>
        </p:nvSpPr>
        <p:spPr>
          <a:xfrm>
            <a:off x="435626" y="1839054"/>
            <a:ext cx="11310151" cy="1474571"/>
          </a:xfrm>
          <a:prstGeom prst="rect">
            <a:avLst/>
          </a:prstGeom>
        </p:spPr>
        <p:txBody>
          <a:bodyPr wrap="square">
            <a:spAutoFit/>
          </a:bodyPr>
          <a:lstStyle/>
          <a:p>
            <a:pPr algn="just">
              <a:lnSpc>
                <a:spcPct val="115000"/>
              </a:lnSpc>
              <a:spcAft>
                <a:spcPts val="1000"/>
              </a:spcAft>
            </a:pPr>
            <a:r>
              <a:rPr lang="en-IN" dirty="0">
                <a:latin typeface="Times New Roman" panose="02020603050405020304" pitchFamily="18" charset="0"/>
                <a:ea typeface="Calibri" panose="020F0502020204030204" pitchFamily="34" charset="0"/>
                <a:cs typeface="Times New Roman" panose="02020603050405020304" pitchFamily="18" charset="0"/>
              </a:rPr>
              <a:t>14.A motorcyclist goes from Bombay to Pune, a distance of 192 kms at an average of 32 kmph speed. Another man starts from Bombay by car 2 ½ hours after the first, and reaches Pune ½ hour earlier. What is the ratio of the speed of the motorcycle and the car?</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dirty="0">
                <a:latin typeface="Times New Roman" panose="02020603050405020304" pitchFamily="18" charset="0"/>
                <a:ea typeface="Calibri" panose="020F0502020204030204" pitchFamily="34" charset="0"/>
                <a:cs typeface="Times New Roman" panose="02020603050405020304" pitchFamily="18" charset="0"/>
              </a:rPr>
              <a:t>A. 1:2 			B. 1:3 </a:t>
            </a: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a:latin typeface="Times New Roman" panose="02020603050405020304" pitchFamily="18" charset="0"/>
                <a:ea typeface="Calibri" panose="020F0502020204030204" pitchFamily="34" charset="0"/>
                <a:cs typeface="Times New Roman" panose="02020603050405020304" pitchFamily="18" charset="0"/>
              </a:rPr>
              <a:t>C. 10:27 		D. 5:4</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256887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98FFE-615C-4CE4-8719-84DA79624F8C}"/>
              </a:ext>
            </a:extLst>
          </p:cNvPr>
          <p:cNvSpPr>
            <a:spLocks noGrp="1"/>
          </p:cNvSpPr>
          <p:nvPr>
            <p:ph type="title"/>
          </p:nvPr>
        </p:nvSpPr>
        <p:spPr/>
        <p:txBody>
          <a:bodyPr/>
          <a:lstStyle/>
          <a:p>
            <a:r>
              <a:rPr lang="en-US" dirty="0"/>
              <a:t>problems</a:t>
            </a:r>
            <a:endParaRPr lang="en-IN" dirty="0"/>
          </a:p>
        </p:txBody>
      </p:sp>
      <p:sp>
        <p:nvSpPr>
          <p:cNvPr id="3" name="Rectangle 2">
            <a:extLst>
              <a:ext uri="{FF2B5EF4-FFF2-40B4-BE49-F238E27FC236}">
                <a16:creationId xmlns:a16="http://schemas.microsoft.com/office/drawing/2014/main" id="{5FBC7100-B43C-4CFA-BEE4-280F5CB2F517}"/>
              </a:ext>
            </a:extLst>
          </p:cNvPr>
          <p:cNvSpPr/>
          <p:nvPr/>
        </p:nvSpPr>
        <p:spPr>
          <a:xfrm>
            <a:off x="375258" y="1909027"/>
            <a:ext cx="11230252" cy="1894365"/>
          </a:xfrm>
          <a:prstGeom prst="rect">
            <a:avLst/>
          </a:prstGeom>
        </p:spPr>
        <p:txBody>
          <a:bodyPr wrap="square">
            <a:spAutoFit/>
          </a:bodyPr>
          <a:lstStyle/>
          <a:p>
            <a:pPr algn="just">
              <a:lnSpc>
                <a:spcPct val="115000"/>
              </a:lnSpc>
              <a:spcAft>
                <a:spcPts val="1000"/>
              </a:spcAft>
            </a:pPr>
            <a:r>
              <a:rPr lang="en-IN" sz="2400" dirty="0">
                <a:latin typeface="Arial Black" panose="020B0A04020102020204" pitchFamily="34" charset="0"/>
                <a:ea typeface="Calibri" panose="020F0502020204030204" pitchFamily="34" charset="0"/>
                <a:cs typeface="Times New Roman" panose="02020603050405020304" pitchFamily="18" charset="0"/>
              </a:rPr>
              <a:t>15. A person can swim in still water at 4 km/h. If the speed of water 2 km/h, how many hours will the man take to swim back against the current for 6km?</a:t>
            </a:r>
          </a:p>
          <a:p>
            <a:pPr algn="just">
              <a:lnSpc>
                <a:spcPct val="115000"/>
              </a:lnSpc>
              <a:spcAft>
                <a:spcPts val="1000"/>
              </a:spcAft>
            </a:pPr>
            <a:r>
              <a:rPr lang="en-IN" sz="2400" dirty="0">
                <a:latin typeface="Arial Black" panose="020B0A04020102020204" pitchFamily="34" charset="0"/>
                <a:ea typeface="Calibri" panose="020F0502020204030204" pitchFamily="34" charset="0"/>
                <a:cs typeface="Times New Roman" panose="02020603050405020304" pitchFamily="18" charset="0"/>
              </a:rPr>
              <a:t>A. 3 			B. 4 		C. 4 (1/2) 		D. Insufficient data</a:t>
            </a:r>
          </a:p>
        </p:txBody>
      </p:sp>
    </p:spTree>
    <p:extLst>
      <p:ext uri="{BB962C8B-B14F-4D97-AF65-F5344CB8AC3E}">
        <p14:creationId xmlns:p14="http://schemas.microsoft.com/office/powerpoint/2010/main" val="39636589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4612D-5088-45D3-BB73-53D0A4B69A16}"/>
              </a:ext>
            </a:extLst>
          </p:cNvPr>
          <p:cNvSpPr>
            <a:spLocks noGrp="1"/>
          </p:cNvSpPr>
          <p:nvPr>
            <p:ph type="title"/>
          </p:nvPr>
        </p:nvSpPr>
        <p:spPr/>
        <p:txBody>
          <a:bodyPr/>
          <a:lstStyle/>
          <a:p>
            <a:r>
              <a:rPr lang="en-US" dirty="0"/>
              <a:t>problems</a:t>
            </a:r>
            <a:endParaRPr lang="en-IN" dirty="0"/>
          </a:p>
        </p:txBody>
      </p:sp>
      <p:sp>
        <p:nvSpPr>
          <p:cNvPr id="3" name="Rectangle 2">
            <a:extLst>
              <a:ext uri="{FF2B5EF4-FFF2-40B4-BE49-F238E27FC236}">
                <a16:creationId xmlns:a16="http://schemas.microsoft.com/office/drawing/2014/main" id="{EFD181C3-8565-4729-8D04-E352B8F86491}"/>
              </a:ext>
            </a:extLst>
          </p:cNvPr>
          <p:cNvSpPr/>
          <p:nvPr/>
        </p:nvSpPr>
        <p:spPr>
          <a:xfrm>
            <a:off x="399496" y="1855238"/>
            <a:ext cx="11108360" cy="837473"/>
          </a:xfrm>
          <a:prstGeom prst="rect">
            <a:avLst/>
          </a:prstGeom>
        </p:spPr>
        <p:txBody>
          <a:bodyPr wrap="square">
            <a:spAutoFit/>
          </a:bodyPr>
          <a:lstStyle/>
          <a:p>
            <a:pPr algn="just">
              <a:lnSpc>
                <a:spcPct val="115000"/>
              </a:lnSpc>
              <a:spcAft>
                <a:spcPts val="1000"/>
              </a:spcAft>
            </a:pPr>
            <a:r>
              <a:rPr lang="en-IN" dirty="0">
                <a:latin typeface="Times New Roman" panose="02020603050405020304" pitchFamily="18" charset="0"/>
                <a:ea typeface="Calibri" panose="020F0502020204030204" pitchFamily="34" charset="0"/>
                <a:cs typeface="Times New Roman" panose="02020603050405020304" pitchFamily="18" charset="0"/>
              </a:rPr>
              <a:t>16. A boat goes 100 km downstream in 10 hours, and 75 m upstream in 15 hours. The speed of the stream is?</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dirty="0">
                <a:latin typeface="Times New Roman" panose="02020603050405020304" pitchFamily="18" charset="0"/>
                <a:ea typeface="Calibri" panose="020F0502020204030204" pitchFamily="34" charset="0"/>
                <a:cs typeface="Times New Roman" panose="02020603050405020304" pitchFamily="18" charset="0"/>
              </a:rPr>
              <a:t>A. 7 km/h 		B. 5 km/h </a:t>
            </a: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a:latin typeface="Times New Roman" panose="02020603050405020304" pitchFamily="18" charset="0"/>
                <a:ea typeface="Calibri" panose="020F0502020204030204" pitchFamily="34" charset="0"/>
                <a:cs typeface="Times New Roman" panose="02020603050405020304" pitchFamily="18" charset="0"/>
              </a:rPr>
              <a:t>C. 3 km/h 		D. 2 (1/2) km/h</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74456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8572B-7133-4A7A-8D81-A4D3E1C42D3A}"/>
              </a:ext>
            </a:extLst>
          </p:cNvPr>
          <p:cNvSpPr>
            <a:spLocks noGrp="1"/>
          </p:cNvSpPr>
          <p:nvPr>
            <p:ph type="title"/>
          </p:nvPr>
        </p:nvSpPr>
        <p:spPr>
          <a:xfrm>
            <a:off x="2960037" y="116303"/>
            <a:ext cx="8610600" cy="1293028"/>
          </a:xfrm>
        </p:spPr>
        <p:txBody>
          <a:bodyPr/>
          <a:lstStyle/>
          <a:p>
            <a:r>
              <a:rPr lang="en-US" dirty="0"/>
              <a:t>Relative speed</a:t>
            </a:r>
            <a:endParaRPr lang="en-IN" dirty="0"/>
          </a:p>
        </p:txBody>
      </p:sp>
      <p:graphicFrame>
        <p:nvGraphicFramePr>
          <p:cNvPr id="5" name="Table 5">
            <a:extLst>
              <a:ext uri="{FF2B5EF4-FFF2-40B4-BE49-F238E27FC236}">
                <a16:creationId xmlns:a16="http://schemas.microsoft.com/office/drawing/2014/main" id="{9ED65AB9-FFB1-447F-AB62-D3EF74ED4669}"/>
              </a:ext>
            </a:extLst>
          </p:cNvPr>
          <p:cNvGraphicFramePr>
            <a:graphicFrameLocks noGrp="1"/>
          </p:cNvGraphicFramePr>
          <p:nvPr>
            <p:extLst>
              <p:ext uri="{D42A27DB-BD31-4B8C-83A1-F6EECF244321}">
                <p14:modId xmlns:p14="http://schemas.microsoft.com/office/powerpoint/2010/main" val="830009690"/>
              </p:ext>
            </p:extLst>
          </p:nvPr>
        </p:nvGraphicFramePr>
        <p:xfrm>
          <a:off x="468729" y="1231331"/>
          <a:ext cx="11254541" cy="1280160"/>
        </p:xfrm>
        <a:graphic>
          <a:graphicData uri="http://schemas.openxmlformats.org/drawingml/2006/table">
            <a:tbl>
              <a:tblPr firstRow="1" bandRow="1">
                <a:tableStyleId>{5C22544A-7EE6-4342-B048-85BDC9FD1C3A}</a:tableStyleId>
              </a:tblPr>
              <a:tblGrid>
                <a:gridCol w="894080">
                  <a:extLst>
                    <a:ext uri="{9D8B030D-6E8A-4147-A177-3AD203B41FA5}">
                      <a16:colId xmlns:a16="http://schemas.microsoft.com/office/drawing/2014/main" val="2505773154"/>
                    </a:ext>
                  </a:extLst>
                </a:gridCol>
                <a:gridCol w="8351520">
                  <a:extLst>
                    <a:ext uri="{9D8B030D-6E8A-4147-A177-3AD203B41FA5}">
                      <a16:colId xmlns:a16="http://schemas.microsoft.com/office/drawing/2014/main" val="4164122310"/>
                    </a:ext>
                  </a:extLst>
                </a:gridCol>
                <a:gridCol w="2008941">
                  <a:extLst>
                    <a:ext uri="{9D8B030D-6E8A-4147-A177-3AD203B41FA5}">
                      <a16:colId xmlns:a16="http://schemas.microsoft.com/office/drawing/2014/main" val="787904031"/>
                    </a:ext>
                  </a:extLst>
                </a:gridCol>
              </a:tblGrid>
              <a:tr h="370840">
                <a:tc>
                  <a:txBody>
                    <a:bodyPr/>
                    <a:lstStyle/>
                    <a:p>
                      <a:r>
                        <a:rPr lang="en-IN" sz="1800" b="1" dirty="0">
                          <a:solidFill>
                            <a:schemeClr val="tx1"/>
                          </a:solidFill>
                          <a:effectLst/>
                        </a:rPr>
                        <a:t>Case 1</a:t>
                      </a:r>
                      <a:endParaRPr lang="en-IN" sz="1800" b="1" dirty="0">
                        <a:solidFill>
                          <a:schemeClr val="tx1"/>
                        </a:solidFill>
                      </a:endParaRPr>
                    </a:p>
                  </a:txBody>
                  <a:tcPr>
                    <a:solidFill>
                      <a:schemeClr val="accent6">
                        <a:lumMod val="50000"/>
                      </a:schemeClr>
                    </a:solidFill>
                  </a:tcPr>
                </a:tc>
                <a:tc>
                  <a:txBody>
                    <a:bodyPr/>
                    <a:lstStyle/>
                    <a:p>
                      <a:r>
                        <a:rPr lang="en-IN" sz="1800" b="1" dirty="0">
                          <a:solidFill>
                            <a:schemeClr val="tx1"/>
                          </a:solidFill>
                          <a:effectLst/>
                        </a:rPr>
                        <a:t>Two bodies are moving in opposite directions at speed V1 &amp; V2 respectively. </a:t>
                      </a:r>
                      <a:endParaRPr lang="en-IN" sz="1800" b="1" dirty="0">
                        <a:solidFill>
                          <a:schemeClr val="tx1"/>
                        </a:solidFill>
                      </a:endParaRPr>
                    </a:p>
                  </a:txBody>
                  <a:tcPr>
                    <a:solidFill>
                      <a:schemeClr val="accent6">
                        <a:lumMod val="5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b="1" dirty="0" err="1">
                          <a:solidFill>
                            <a:schemeClr val="tx1"/>
                          </a:solidFill>
                          <a:effectLst/>
                        </a:rPr>
                        <a:t>Vr</a:t>
                      </a:r>
                      <a:r>
                        <a:rPr lang="en-IN" sz="1800" b="1" dirty="0">
                          <a:solidFill>
                            <a:schemeClr val="tx1"/>
                          </a:solidFill>
                          <a:effectLst/>
                        </a:rPr>
                        <a:t> =|V1+V2| </a:t>
                      </a:r>
                    </a:p>
                    <a:p>
                      <a:endParaRPr lang="en-IN" sz="1800" b="1" dirty="0">
                        <a:solidFill>
                          <a:schemeClr val="tx1"/>
                        </a:solidFill>
                      </a:endParaRPr>
                    </a:p>
                  </a:txBody>
                  <a:tcPr>
                    <a:solidFill>
                      <a:schemeClr val="accent6">
                        <a:lumMod val="50000"/>
                      </a:schemeClr>
                    </a:solidFill>
                  </a:tcPr>
                </a:tc>
                <a:extLst>
                  <a:ext uri="{0D108BD9-81ED-4DB2-BD59-A6C34878D82A}">
                    <a16:rowId xmlns:a16="http://schemas.microsoft.com/office/drawing/2014/main" val="1209629635"/>
                  </a:ext>
                </a:extLst>
              </a:tr>
              <a:tr h="370840">
                <a:tc>
                  <a:txBody>
                    <a:bodyPr/>
                    <a:lstStyle/>
                    <a:p>
                      <a:r>
                        <a:rPr lang="en-IN" sz="1800" b="1" dirty="0">
                          <a:solidFill>
                            <a:schemeClr val="tx1"/>
                          </a:solidFill>
                          <a:effectLst/>
                        </a:rPr>
                        <a:t>Case 2</a:t>
                      </a:r>
                      <a:endParaRPr lang="en-IN" sz="1800" b="1" dirty="0">
                        <a:solidFill>
                          <a:schemeClr val="tx1"/>
                        </a:solidFill>
                      </a:endParaRPr>
                    </a:p>
                  </a:txBody>
                  <a:tcPr>
                    <a:solidFill>
                      <a:schemeClr val="accent6">
                        <a:lumMod val="5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b="1" dirty="0">
                          <a:solidFill>
                            <a:schemeClr val="tx1"/>
                          </a:solidFill>
                          <a:effectLst/>
                        </a:rPr>
                        <a:t>Two bodies are moving in same directions at speed V1 &amp; V2 respectively. </a:t>
                      </a:r>
                    </a:p>
                    <a:p>
                      <a:endParaRPr lang="en-IN" sz="1800" b="1" dirty="0">
                        <a:solidFill>
                          <a:schemeClr val="tx1"/>
                        </a:solidFill>
                      </a:endParaRPr>
                    </a:p>
                  </a:txBody>
                  <a:tcPr>
                    <a:solidFill>
                      <a:schemeClr val="accent6">
                        <a:lumMod val="5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b="1" dirty="0" err="1">
                          <a:solidFill>
                            <a:schemeClr val="tx1"/>
                          </a:solidFill>
                          <a:effectLst/>
                        </a:rPr>
                        <a:t>Vr</a:t>
                      </a:r>
                      <a:r>
                        <a:rPr lang="en-IN" sz="1800" b="1" dirty="0">
                          <a:solidFill>
                            <a:schemeClr val="tx1"/>
                          </a:solidFill>
                          <a:effectLst/>
                        </a:rPr>
                        <a:t> =|V1-V2|</a:t>
                      </a:r>
                    </a:p>
                    <a:p>
                      <a:endParaRPr lang="en-IN" sz="1800" b="1" dirty="0">
                        <a:solidFill>
                          <a:schemeClr val="tx1"/>
                        </a:solidFill>
                      </a:endParaRPr>
                    </a:p>
                  </a:txBody>
                  <a:tcPr>
                    <a:solidFill>
                      <a:schemeClr val="accent6">
                        <a:lumMod val="50000"/>
                      </a:schemeClr>
                    </a:solidFill>
                  </a:tcPr>
                </a:tc>
                <a:extLst>
                  <a:ext uri="{0D108BD9-81ED-4DB2-BD59-A6C34878D82A}">
                    <a16:rowId xmlns:a16="http://schemas.microsoft.com/office/drawing/2014/main" val="855495681"/>
                  </a:ext>
                </a:extLst>
              </a:tr>
            </a:tbl>
          </a:graphicData>
        </a:graphic>
      </p:graphicFrame>
      <p:pic>
        <p:nvPicPr>
          <p:cNvPr id="6" name="Picture 5" descr="A screenshot of a cell phone&#10;&#10;Description automatically generated">
            <a:extLst>
              <a:ext uri="{FF2B5EF4-FFF2-40B4-BE49-F238E27FC236}">
                <a16:creationId xmlns:a16="http://schemas.microsoft.com/office/drawing/2014/main" id="{6CAC6E22-3243-435E-9E42-E0450C7CB13F}"/>
              </a:ext>
            </a:extLst>
          </p:cNvPr>
          <p:cNvPicPr>
            <a:picLocks noChangeAspect="1"/>
          </p:cNvPicPr>
          <p:nvPr/>
        </p:nvPicPr>
        <p:blipFill>
          <a:blip r:embed="rId2"/>
          <a:stretch>
            <a:fillRect/>
          </a:stretch>
        </p:blipFill>
        <p:spPr>
          <a:xfrm>
            <a:off x="468729" y="2828422"/>
            <a:ext cx="11239560" cy="3168751"/>
          </a:xfrm>
          <a:prstGeom prst="rect">
            <a:avLst/>
          </a:prstGeom>
        </p:spPr>
      </p:pic>
    </p:spTree>
    <p:extLst>
      <p:ext uri="{BB962C8B-B14F-4D97-AF65-F5344CB8AC3E}">
        <p14:creationId xmlns:p14="http://schemas.microsoft.com/office/powerpoint/2010/main" val="747751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586BC-24BD-4D9A-A3D7-F1C95C9FA5CC}"/>
              </a:ext>
            </a:extLst>
          </p:cNvPr>
          <p:cNvSpPr>
            <a:spLocks noGrp="1"/>
          </p:cNvSpPr>
          <p:nvPr>
            <p:ph type="title"/>
          </p:nvPr>
        </p:nvSpPr>
        <p:spPr/>
        <p:txBody>
          <a:bodyPr/>
          <a:lstStyle/>
          <a:p>
            <a:r>
              <a:rPr lang="en-US" dirty="0"/>
              <a:t>problems</a:t>
            </a:r>
            <a:endParaRPr lang="en-IN" dirty="0"/>
          </a:p>
        </p:txBody>
      </p:sp>
      <p:sp>
        <p:nvSpPr>
          <p:cNvPr id="3" name="Rectangle 2">
            <a:extLst>
              <a:ext uri="{FF2B5EF4-FFF2-40B4-BE49-F238E27FC236}">
                <a16:creationId xmlns:a16="http://schemas.microsoft.com/office/drawing/2014/main" id="{79045124-E9B8-466D-8BC9-6641CFB11F9B}"/>
              </a:ext>
            </a:extLst>
          </p:cNvPr>
          <p:cNvSpPr/>
          <p:nvPr/>
        </p:nvSpPr>
        <p:spPr>
          <a:xfrm>
            <a:off x="353952" y="1855238"/>
            <a:ext cx="11248008" cy="837473"/>
          </a:xfrm>
          <a:prstGeom prst="rect">
            <a:avLst/>
          </a:prstGeom>
        </p:spPr>
        <p:txBody>
          <a:bodyPr wrap="square">
            <a:spAutoFit/>
          </a:bodyPr>
          <a:lstStyle/>
          <a:p>
            <a:pPr algn="just">
              <a:lnSpc>
                <a:spcPct val="115000"/>
              </a:lnSpc>
              <a:spcAft>
                <a:spcPts val="1000"/>
              </a:spcAft>
            </a:pPr>
            <a:r>
              <a:rPr lang="en-IN" dirty="0">
                <a:latin typeface="Times New Roman" panose="02020603050405020304" pitchFamily="18" charset="0"/>
                <a:ea typeface="Calibri" panose="020F0502020204030204" pitchFamily="34" charset="0"/>
                <a:cs typeface="Times New Roman" panose="02020603050405020304" pitchFamily="18" charset="0"/>
              </a:rPr>
              <a:t>17. A man can row his boat with the stream at 6 km/h and against the stream in 4 km/h. The man's rate is?</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dirty="0">
                <a:latin typeface="Times New Roman" panose="02020603050405020304" pitchFamily="18" charset="0"/>
                <a:ea typeface="Calibri" panose="020F0502020204030204" pitchFamily="34" charset="0"/>
                <a:cs typeface="Times New Roman" panose="02020603050405020304" pitchFamily="18" charset="0"/>
              </a:rPr>
              <a:t>A. 1 kmph 		B. 5 kmph </a:t>
            </a: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a:latin typeface="Times New Roman" panose="02020603050405020304" pitchFamily="18" charset="0"/>
                <a:ea typeface="Calibri" panose="020F0502020204030204" pitchFamily="34" charset="0"/>
                <a:cs typeface="Times New Roman" panose="02020603050405020304" pitchFamily="18" charset="0"/>
              </a:rPr>
              <a:t>C. 8 kmph		 D. 3 kmph</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746273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B43DE-DDE9-4DD8-BD05-4C87C5768DD3}"/>
              </a:ext>
            </a:extLst>
          </p:cNvPr>
          <p:cNvSpPr>
            <a:spLocks noGrp="1"/>
          </p:cNvSpPr>
          <p:nvPr>
            <p:ph type="title"/>
          </p:nvPr>
        </p:nvSpPr>
        <p:spPr/>
        <p:txBody>
          <a:bodyPr/>
          <a:lstStyle/>
          <a:p>
            <a:r>
              <a:rPr lang="en-US" dirty="0"/>
              <a:t>problems</a:t>
            </a:r>
            <a:endParaRPr lang="en-IN" dirty="0"/>
          </a:p>
        </p:txBody>
      </p:sp>
      <p:sp>
        <p:nvSpPr>
          <p:cNvPr id="3" name="Rectangle 2">
            <a:extLst>
              <a:ext uri="{FF2B5EF4-FFF2-40B4-BE49-F238E27FC236}">
                <a16:creationId xmlns:a16="http://schemas.microsoft.com/office/drawing/2014/main" id="{15C969D3-594F-4F89-A06B-DFADC3B2D36B}"/>
              </a:ext>
            </a:extLst>
          </p:cNvPr>
          <p:cNvSpPr/>
          <p:nvPr/>
        </p:nvSpPr>
        <p:spPr>
          <a:xfrm>
            <a:off x="375258" y="1829128"/>
            <a:ext cx="11511942" cy="1156022"/>
          </a:xfrm>
          <a:prstGeom prst="rect">
            <a:avLst/>
          </a:prstGeom>
        </p:spPr>
        <p:txBody>
          <a:bodyPr wrap="square">
            <a:spAutoFit/>
          </a:bodyPr>
          <a:lstStyle/>
          <a:p>
            <a:pPr algn="just">
              <a:lnSpc>
                <a:spcPct val="115000"/>
              </a:lnSpc>
              <a:spcAft>
                <a:spcPts val="1000"/>
              </a:spcAft>
            </a:pPr>
            <a:r>
              <a:rPr lang="en-IN" dirty="0">
                <a:latin typeface="Times New Roman" panose="02020603050405020304" pitchFamily="18" charset="0"/>
                <a:ea typeface="Calibri" panose="020F0502020204030204" pitchFamily="34" charset="0"/>
                <a:cs typeface="Times New Roman" panose="02020603050405020304" pitchFamily="18" charset="0"/>
              </a:rPr>
              <a:t>18. A man can swim in still water at 4.5 km/h, but takes twice as long to swim upstream than downstream. The speed of the stream is?</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dirty="0">
                <a:latin typeface="Times New Roman" panose="02020603050405020304" pitchFamily="18" charset="0"/>
                <a:ea typeface="Calibri" panose="020F0502020204030204" pitchFamily="34" charset="0"/>
                <a:cs typeface="Times New Roman" panose="02020603050405020304" pitchFamily="18" charset="0"/>
              </a:rPr>
              <a:t>A. 3 			B. 7.5 </a:t>
            </a: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a:latin typeface="Times New Roman" panose="02020603050405020304" pitchFamily="18" charset="0"/>
                <a:ea typeface="Calibri" panose="020F0502020204030204" pitchFamily="34" charset="0"/>
                <a:cs typeface="Times New Roman" panose="02020603050405020304" pitchFamily="18" charset="0"/>
              </a:rPr>
              <a:t>C. 2.25 			D. 1.5</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350667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9317-94A4-4AB2-A078-019A16E9C759}"/>
              </a:ext>
            </a:extLst>
          </p:cNvPr>
          <p:cNvSpPr>
            <a:spLocks noGrp="1"/>
          </p:cNvSpPr>
          <p:nvPr>
            <p:ph type="title"/>
          </p:nvPr>
        </p:nvSpPr>
        <p:spPr/>
        <p:txBody>
          <a:bodyPr/>
          <a:lstStyle/>
          <a:p>
            <a:r>
              <a:rPr lang="en-US" dirty="0"/>
              <a:t>problems</a:t>
            </a:r>
            <a:endParaRPr lang="en-IN" dirty="0"/>
          </a:p>
        </p:txBody>
      </p:sp>
      <p:sp>
        <p:nvSpPr>
          <p:cNvPr id="3" name="Rectangle 2">
            <a:extLst>
              <a:ext uri="{FF2B5EF4-FFF2-40B4-BE49-F238E27FC236}">
                <a16:creationId xmlns:a16="http://schemas.microsoft.com/office/drawing/2014/main" id="{D92C6A10-0E6D-4AAF-8613-1FF654924086}"/>
              </a:ext>
            </a:extLst>
          </p:cNvPr>
          <p:cNvSpPr/>
          <p:nvPr/>
        </p:nvSpPr>
        <p:spPr>
          <a:xfrm>
            <a:off x="417250" y="1889091"/>
            <a:ext cx="11523216" cy="1539909"/>
          </a:xfrm>
          <a:prstGeom prst="rect">
            <a:avLst/>
          </a:prstGeom>
        </p:spPr>
        <p:txBody>
          <a:bodyPr wrap="square">
            <a:spAutoFit/>
          </a:bodyPr>
          <a:lstStyle/>
          <a:p>
            <a:pPr algn="just">
              <a:lnSpc>
                <a:spcPct val="115000"/>
              </a:lnSpc>
              <a:spcAft>
                <a:spcPts val="1000"/>
              </a:spcAft>
            </a:pPr>
            <a:r>
              <a:rPr lang="en-IN" dirty="0">
                <a:latin typeface="Times New Roman" panose="02020603050405020304" pitchFamily="18" charset="0"/>
                <a:ea typeface="Calibri" panose="020F0502020204030204" pitchFamily="34" charset="0"/>
                <a:cs typeface="Times New Roman" panose="02020603050405020304" pitchFamily="18" charset="0"/>
              </a:rPr>
              <a:t>19. A man can row with a speed of 15 kmph in still water. If the stream flows at 5 kmph, then the speed in downstream is?</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dirty="0">
                <a:latin typeface="Times New Roman" panose="02020603050405020304" pitchFamily="18" charset="0"/>
                <a:ea typeface="Calibri" panose="020F0502020204030204" pitchFamily="34" charset="0"/>
                <a:cs typeface="Times New Roman" panose="02020603050405020304" pitchFamily="18" charset="0"/>
              </a:rPr>
              <a:t>A. 10 kmph 		B. 5 kmph </a:t>
            </a: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a:latin typeface="Times New Roman" panose="02020603050405020304" pitchFamily="18" charset="0"/>
                <a:ea typeface="Calibri" panose="020F0502020204030204" pitchFamily="34" charset="0"/>
                <a:cs typeface="Times New Roman" panose="02020603050405020304" pitchFamily="18" charset="0"/>
              </a:rPr>
              <a:t>C. 20 kmph 		D. 22 kmph</a:t>
            </a:r>
            <a:endParaRPr lang="en-IN" dirty="0">
              <a:latin typeface="Calibri" panose="020F0502020204030204" pitchFamily="34" charset="0"/>
              <a:ea typeface="Calibri" panose="020F0502020204030204" pitchFamily="34" charset="0"/>
              <a:cs typeface="Times New Roman" panose="02020603050405020304" pitchFamily="18" charset="0"/>
            </a:endParaRPr>
          </a:p>
          <a:p>
            <a:br>
              <a:rPr lang="en-IN" dirty="0">
                <a:latin typeface="Times New Roman" panose="02020603050405020304" pitchFamily="18" charset="0"/>
                <a:ea typeface="Calibri" panose="020F0502020204030204" pitchFamily="34" charset="0"/>
              </a:rPr>
            </a:br>
            <a:endParaRPr lang="en-IN" dirty="0"/>
          </a:p>
        </p:txBody>
      </p:sp>
    </p:spTree>
    <p:extLst>
      <p:ext uri="{BB962C8B-B14F-4D97-AF65-F5344CB8AC3E}">
        <p14:creationId xmlns:p14="http://schemas.microsoft.com/office/powerpoint/2010/main" val="37676579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4EEDBC-C9AF-494C-BDAE-0C8443EA96A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10625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8ADFF-F2EE-469A-85B2-2972F7E01272}"/>
              </a:ext>
            </a:extLst>
          </p:cNvPr>
          <p:cNvSpPr>
            <a:spLocks noGrp="1"/>
          </p:cNvSpPr>
          <p:nvPr>
            <p:ph type="title"/>
          </p:nvPr>
        </p:nvSpPr>
        <p:spPr/>
        <p:txBody>
          <a:bodyPr/>
          <a:lstStyle/>
          <a:p>
            <a:r>
              <a:rPr lang="en-US" dirty="0"/>
              <a:t>trains</a:t>
            </a:r>
            <a:endParaRPr lang="en-IN" dirty="0"/>
          </a:p>
        </p:txBody>
      </p:sp>
      <p:sp>
        <p:nvSpPr>
          <p:cNvPr id="3" name="TextBox 2">
            <a:extLst>
              <a:ext uri="{FF2B5EF4-FFF2-40B4-BE49-F238E27FC236}">
                <a16:creationId xmlns:a16="http://schemas.microsoft.com/office/drawing/2014/main" id="{BB131194-6DFB-4E8B-B159-C89C906A01E4}"/>
              </a:ext>
            </a:extLst>
          </p:cNvPr>
          <p:cNvSpPr txBox="1"/>
          <p:nvPr/>
        </p:nvSpPr>
        <p:spPr>
          <a:xfrm>
            <a:off x="415871" y="1937473"/>
            <a:ext cx="7783250" cy="461665"/>
          </a:xfrm>
          <a:prstGeom prst="rect">
            <a:avLst/>
          </a:prstGeom>
          <a:noFill/>
        </p:spPr>
        <p:txBody>
          <a:bodyPr wrap="square" rtlCol="0">
            <a:spAutoFit/>
          </a:bodyPr>
          <a:lstStyle/>
          <a:p>
            <a:r>
              <a:rPr lang="en-US" sz="2400" b="1" dirty="0"/>
              <a:t>TYPE1:   A NON  MOVING OBJECT AND TRAIN</a:t>
            </a:r>
            <a:endParaRPr lang="en-IN" sz="2400" b="1" dirty="0"/>
          </a:p>
        </p:txBody>
      </p:sp>
      <p:pic>
        <p:nvPicPr>
          <p:cNvPr id="7" name="323942_orig">
            <a:hlinkClick r:id="" action="ppaction://media"/>
            <a:extLst>
              <a:ext uri="{FF2B5EF4-FFF2-40B4-BE49-F238E27FC236}">
                <a16:creationId xmlns:a16="http://schemas.microsoft.com/office/drawing/2014/main" id="{B6265B4A-4FC1-491D-A705-7DDA45DD844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579359"/>
            <a:ext cx="12192000" cy="2732313"/>
          </a:xfrm>
          <a:prstGeom prst="rect">
            <a:avLst/>
          </a:prstGeom>
        </p:spPr>
      </p:pic>
    </p:spTree>
    <p:extLst>
      <p:ext uri="{BB962C8B-B14F-4D97-AF65-F5344CB8AC3E}">
        <p14:creationId xmlns:p14="http://schemas.microsoft.com/office/powerpoint/2010/main" val="2890575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8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21380</TotalTime>
  <Words>4424</Words>
  <Application>Microsoft Office PowerPoint</Application>
  <PresentationFormat>Widescreen</PresentationFormat>
  <Paragraphs>439</Paragraphs>
  <Slides>83</Slides>
  <Notes>2</Notes>
  <HiddenSlides>0</HiddenSlides>
  <MMClips>3</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83</vt:i4>
      </vt:variant>
    </vt:vector>
  </HeadingPairs>
  <TitlesOfParts>
    <vt:vector size="93" baseType="lpstr">
      <vt:lpstr>Arial</vt:lpstr>
      <vt:lpstr>Arial</vt:lpstr>
      <vt:lpstr>Arial Black</vt:lpstr>
      <vt:lpstr>Calibri</vt:lpstr>
      <vt:lpstr>Calibri Light</vt:lpstr>
      <vt:lpstr>Cambria Math</vt:lpstr>
      <vt:lpstr>Century Gothic</vt:lpstr>
      <vt:lpstr>Times New Roman</vt:lpstr>
      <vt:lpstr>Office Theme</vt:lpstr>
      <vt:lpstr>Vapor Trail</vt:lpstr>
      <vt:lpstr>Speed time and distance</vt:lpstr>
      <vt:lpstr>AGENDA</vt:lpstr>
      <vt:lpstr>PowerPoint Presentation</vt:lpstr>
      <vt:lpstr>Conversion</vt:lpstr>
      <vt:lpstr>Average Speed</vt:lpstr>
      <vt:lpstr>problems</vt:lpstr>
      <vt:lpstr>problems</vt:lpstr>
      <vt:lpstr>Relative speed</vt:lpstr>
      <vt:lpstr>trains</vt:lpstr>
      <vt:lpstr>problems</vt:lpstr>
      <vt:lpstr>trains</vt:lpstr>
      <vt:lpstr>problems</vt:lpstr>
      <vt:lpstr>TRAINS</vt:lpstr>
      <vt:lpstr>Boat and Stream</vt:lpstr>
      <vt:lpstr>Boat and stream</vt:lpstr>
      <vt:lpstr>race</vt:lpstr>
      <vt:lpstr>    Circular motion  </vt:lpstr>
      <vt:lpstr>PowerPoint Presentation</vt:lpstr>
      <vt:lpstr>problems</vt:lpstr>
      <vt:lpstr>problems</vt:lpstr>
      <vt:lpstr>problems</vt:lpstr>
      <vt:lpstr>problems</vt:lpstr>
      <vt:lpstr>problems</vt:lpstr>
      <vt:lpstr>problems</vt:lpstr>
      <vt:lpstr>problems</vt:lpstr>
      <vt:lpstr>problems</vt:lpstr>
      <vt:lpstr>problems</vt:lpstr>
      <vt:lpstr>problems</vt:lpstr>
      <vt:lpstr>problems</vt:lpstr>
      <vt:lpstr>problems</vt:lpstr>
      <vt:lpstr>problems</vt:lpstr>
      <vt:lpstr>problems</vt:lpstr>
      <vt:lpstr>problems</vt:lpstr>
      <vt:lpstr>problems</vt:lpstr>
      <vt:lpstr>Trains problems</vt:lpstr>
      <vt:lpstr>problems</vt:lpstr>
      <vt:lpstr>problems</vt:lpstr>
      <vt:lpstr>problems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problems</vt:lpstr>
      <vt:lpstr>Boat and Stream </vt:lpstr>
      <vt:lpstr>problems</vt:lpstr>
      <vt:lpstr>problems</vt:lpstr>
      <vt:lpstr>problems</vt:lpstr>
      <vt:lpstr>Practice Problems </vt:lpstr>
      <vt:lpstr>problems</vt:lpstr>
      <vt:lpstr>problems</vt:lpstr>
      <vt:lpstr>problems</vt:lpstr>
      <vt:lpstr>problems</vt:lpstr>
      <vt:lpstr>problems</vt:lpstr>
      <vt:lpstr>problems</vt:lpstr>
      <vt:lpstr>problems</vt:lpstr>
      <vt:lpstr>problems</vt:lpstr>
      <vt:lpstr>problems</vt:lpstr>
      <vt:lpstr>problems</vt:lpstr>
      <vt:lpstr>problems</vt:lpstr>
      <vt:lpstr>problems</vt:lpstr>
      <vt:lpstr>problems</vt:lpstr>
      <vt:lpstr>problems</vt:lpstr>
      <vt:lpstr>problems</vt:lpstr>
      <vt:lpstr>problems</vt:lpstr>
      <vt:lpstr>problems</vt:lpstr>
      <vt:lpstr>problems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Ashish</dc:creator>
  <cp:lastModifiedBy>Pratyus Pratye</cp:lastModifiedBy>
  <cp:revision>357</cp:revision>
  <dcterms:created xsi:type="dcterms:W3CDTF">2019-01-12T09:24:06Z</dcterms:created>
  <dcterms:modified xsi:type="dcterms:W3CDTF">2024-09-01T04:49:56Z</dcterms:modified>
</cp:coreProperties>
</file>